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0.svg" ContentType="image/svg+xml"/>
  <Override PartName="/ppt/media/image12.svg" ContentType="image/svg+xml"/>
  <Override PartName="/ppt/media/image14.svg" ContentType="image/svg+xml"/>
  <Override PartName="/ppt/media/image17.svg" ContentType="image/svg+xml"/>
  <Override PartName="/ppt/media/image2.svg" ContentType="image/svg+xml"/>
  <Override PartName="/ppt/media/image20.svg" ContentType="image/svg+xml"/>
  <Override PartName="/ppt/media/image28.svg" ContentType="image/svg+xml"/>
  <Override PartName="/ppt/media/image30.svg" ContentType="image/svg+xml"/>
  <Override PartName="/ppt/media/image32.svg" ContentType="image/svg+xml"/>
  <Override PartName="/ppt/media/image34.svg" ContentType="image/svg+xml"/>
  <Override PartName="/ppt/media/image36.svg" ContentType="image/svg+xml"/>
  <Override PartName="/ppt/media/image6.svg" ContentType="image/svg+xml"/>
  <Override PartName="/ppt/media/image8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63" r:id="rId4"/>
    <p:sldId id="262" r:id="rId5"/>
    <p:sldId id="274" r:id="rId6"/>
    <p:sldId id="257" r:id="rId7"/>
    <p:sldId id="265" r:id="rId8"/>
    <p:sldId id="266" r:id="rId9"/>
    <p:sldId id="275" r:id="rId10"/>
    <p:sldId id="270" r:id="rId11"/>
    <p:sldId id="271" r:id="rId12"/>
    <p:sldId id="276" r:id="rId13"/>
    <p:sldId id="272" r:id="rId14"/>
    <p:sldId id="279" r:id="rId15"/>
    <p:sldId id="278" r:id="rId16"/>
    <p:sldId id="280" r:id="rId17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E8E8"/>
    <a:srgbClr val="A34511"/>
    <a:srgbClr val="C65414"/>
    <a:srgbClr val="D85B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60" d="100"/>
          <a:sy n="60" d="100"/>
        </p:scale>
        <p:origin x="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1" Type="http://schemas.openxmlformats.org/officeDocument/2006/relationships/tags" Target="tags/tag16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F691-BDDD-4D99-8329-819239FC00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F8D53-C2BE-4288-A902-DD2A2C54ED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F691-BDDD-4D99-8329-819239FC00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F8D53-C2BE-4288-A902-DD2A2C54ED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F691-BDDD-4D99-8329-819239FC00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F8D53-C2BE-4288-A902-DD2A2C54ED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F691-BDDD-4D99-8329-819239FC00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F8D53-C2BE-4288-A902-DD2A2C54ED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F691-BDDD-4D99-8329-819239FC00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F8D53-C2BE-4288-A902-DD2A2C54ED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F691-BDDD-4D99-8329-819239FC00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F8D53-C2BE-4288-A902-DD2A2C54ED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F691-BDDD-4D99-8329-819239FC00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F8D53-C2BE-4288-A902-DD2A2C54ED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F691-BDDD-4D99-8329-819239FC00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F8D53-C2BE-4288-A902-DD2A2C54ED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F691-BDDD-4D99-8329-819239FC00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F8D53-C2BE-4288-A902-DD2A2C54ED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F691-BDDD-4D99-8329-819239FC00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F8D53-C2BE-4288-A902-DD2A2C54ED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F691-BDDD-4D99-8329-819239FC00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F8D53-C2BE-4288-A902-DD2A2C54ED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F691-BDDD-4D99-8329-819239FC00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F8D53-C2BE-4288-A902-DD2A2C54ED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F691-BDDD-4D99-8329-819239FC00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F8D53-C2BE-4288-A902-DD2A2C54ED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F691-BDDD-4D99-8329-819239FC00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F8D53-C2BE-4288-A902-DD2A2C54ED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F691-BDDD-4D99-8329-819239FC00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F8D53-C2BE-4288-A902-DD2A2C54ED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F691-BDDD-4D99-8329-819239FC00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F8D53-C2BE-4288-A902-DD2A2C54ED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F691-BDDD-4D99-8329-819239FC00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F8D53-C2BE-4288-A902-DD2A2C54ED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F691-BDDD-4D99-8329-819239FC00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F8D53-C2BE-4288-A902-DD2A2C54ED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F691-BDDD-4D99-8329-819239FC00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F8D53-C2BE-4288-A902-DD2A2C54ED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F691-BDDD-4D99-8329-819239FC00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F8D53-C2BE-4288-A902-DD2A2C54ED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F691-BDDD-4D99-8329-819239FC00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F8D53-C2BE-4288-A902-DD2A2C54ED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F691-BDDD-4D99-8329-819239FC00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F8D53-C2BE-4288-A902-DD2A2C54ED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E8F691-BDDD-4D99-8329-819239FC00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8F8D53-C2BE-4288-A902-DD2A2C54EDC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E8F691-BDDD-4D99-8329-819239FC00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8F8D53-C2BE-4288-A902-DD2A2C54EDC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6.png"/><Relationship Id="rId2" Type="http://schemas.openxmlformats.org/officeDocument/2006/relationships/tags" Target="../tags/tag13.xml"/><Relationship Id="rId1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tags" Target="../tags/tag14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tags" Target="../tags/tag15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37.png"/><Relationship Id="rId2" Type="http://schemas.openxmlformats.org/officeDocument/2006/relationships/image" Target="../media/image36.svg"/><Relationship Id="rId1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6.svg"/><Relationship Id="rId1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svg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0.svg"/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4.svg"/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7.svg"/><Relationship Id="rId1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20.sv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形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31105" y="-95693"/>
            <a:ext cx="7041492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381" y="-471078"/>
            <a:ext cx="6606140" cy="459070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093" y="2281187"/>
            <a:ext cx="8531056" cy="5928361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805061" y="0"/>
            <a:ext cx="5640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 Black" panose="020B0A04020102020204" pitchFamily="34" charset="0"/>
                <a:ea typeface="宋体" panose="02010600030101010101" pitchFamily="2" charset="-122"/>
              </a:rPr>
              <a:t>Member: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柯嘉瑜、梁高敏、李思杭、李行、黄钰芝</a:t>
            </a: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5302032" y="798505"/>
            <a:ext cx="1655490" cy="540399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2" name="组合 31"/>
          <p:cNvGrpSpPr/>
          <p:nvPr/>
        </p:nvGrpSpPr>
        <p:grpSpPr>
          <a:xfrm>
            <a:off x="682359" y="22048"/>
            <a:ext cx="10894836" cy="6492239"/>
            <a:chOff x="86627" y="96253"/>
            <a:chExt cx="12105373" cy="6833936"/>
          </a:xfrm>
          <a:blipFill dpi="0" rotWithShape="1">
            <a:blip r:embed="rId1">
              <a:alphaModFix amt="72000"/>
            </a:blip>
            <a:srcRect/>
            <a:tile tx="0" ty="0" sx="100000" sy="100000" flip="none" algn="tl"/>
          </a:blipFill>
        </p:grpSpPr>
        <p:sp>
          <p:nvSpPr>
            <p:cNvPr id="6" name="矩形: 圆角 5"/>
            <p:cNvSpPr/>
            <p:nvPr/>
          </p:nvSpPr>
          <p:spPr>
            <a:xfrm>
              <a:off x="86627" y="96253"/>
              <a:ext cx="5486400" cy="6833936"/>
            </a:xfrm>
            <a:prstGeom prst="roundRect">
              <a:avLst/>
            </a:prstGeom>
            <a:solidFill>
              <a:srgbClr val="E8E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: 圆角 6"/>
            <p:cNvSpPr/>
            <p:nvPr/>
          </p:nvSpPr>
          <p:spPr>
            <a:xfrm>
              <a:off x="6705600" y="96253"/>
              <a:ext cx="5486400" cy="6833936"/>
            </a:xfrm>
            <a:prstGeom prst="roundRect">
              <a:avLst/>
            </a:prstGeom>
            <a:solidFill>
              <a:srgbClr val="E8E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5054632" y="665318"/>
            <a:ext cx="2069895" cy="5527364"/>
            <a:chOff x="5054632" y="655497"/>
            <a:chExt cx="2069895" cy="5527364"/>
          </a:xfrm>
          <a:solidFill>
            <a:srgbClr val="A34511">
              <a:alpha val="89020"/>
            </a:srgbClr>
          </a:solidFill>
        </p:grpSpPr>
        <p:sp>
          <p:nvSpPr>
            <p:cNvPr id="3" name="流程图: 接点 2"/>
            <p:cNvSpPr/>
            <p:nvPr/>
          </p:nvSpPr>
          <p:spPr>
            <a:xfrm>
              <a:off x="5054632" y="65549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流程图: 接点 3"/>
            <p:cNvSpPr/>
            <p:nvPr/>
          </p:nvSpPr>
          <p:spPr>
            <a:xfrm>
              <a:off x="5054632" y="1728322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" name="流程图: 接点 4"/>
            <p:cNvSpPr/>
            <p:nvPr/>
          </p:nvSpPr>
          <p:spPr>
            <a:xfrm>
              <a:off x="5054632" y="280114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" name="流程图: 接点 10"/>
            <p:cNvSpPr/>
            <p:nvPr/>
          </p:nvSpPr>
          <p:spPr>
            <a:xfrm>
              <a:off x="5054632" y="3773299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" name="流程图: 接点 11"/>
            <p:cNvSpPr/>
            <p:nvPr/>
          </p:nvSpPr>
          <p:spPr>
            <a:xfrm>
              <a:off x="5054632" y="474545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" name="流程图: 接点 12"/>
            <p:cNvSpPr/>
            <p:nvPr/>
          </p:nvSpPr>
          <p:spPr>
            <a:xfrm>
              <a:off x="5054632" y="5710285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2" name="流程图: 接点 51"/>
            <p:cNvSpPr/>
            <p:nvPr/>
          </p:nvSpPr>
          <p:spPr>
            <a:xfrm>
              <a:off x="6667327" y="670873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流程图: 接点 52"/>
            <p:cNvSpPr/>
            <p:nvPr/>
          </p:nvSpPr>
          <p:spPr>
            <a:xfrm>
              <a:off x="6667327" y="168183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4" name="流程图: 接点 53"/>
            <p:cNvSpPr/>
            <p:nvPr/>
          </p:nvSpPr>
          <p:spPr>
            <a:xfrm>
              <a:off x="6667327" y="2692789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5" name="流程图: 接点 54"/>
            <p:cNvSpPr/>
            <p:nvPr/>
          </p:nvSpPr>
          <p:spPr>
            <a:xfrm>
              <a:off x="6667327" y="370374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6" name="流程图: 接点 55"/>
            <p:cNvSpPr/>
            <p:nvPr/>
          </p:nvSpPr>
          <p:spPr>
            <a:xfrm>
              <a:off x="6667327" y="4714705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7" name="流程图: 接点 56"/>
            <p:cNvSpPr/>
            <p:nvPr/>
          </p:nvSpPr>
          <p:spPr>
            <a:xfrm>
              <a:off x="6667327" y="572566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8" name="文本框 17"/>
          <p:cNvSpPr txBox="1"/>
          <p:nvPr/>
        </p:nvSpPr>
        <p:spPr>
          <a:xfrm>
            <a:off x="1029752" y="491323"/>
            <a:ext cx="406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华文隶书" panose="02010800040101010101" charset="-122"/>
                <a:cs typeface="Arial Black" panose="020B0A04020102020204" pitchFamily="34" charset="0"/>
                <a:sym typeface="+mn-ea"/>
              </a:rPr>
              <a:t>Third,</a:t>
            </a:r>
            <a:endParaRPr lang="en-US" altLang="zh-CN" sz="24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ea typeface="华文隶书" panose="02010800040101010101" charset="-122"/>
              <a:cs typeface="Arial Black" panose="020B0A04020102020204" pitchFamily="34" charset="0"/>
              <a:sym typeface="+mn-ea"/>
            </a:endParaRPr>
          </a:p>
          <a:p>
            <a:r>
              <a:rPr lang="zh-CN" altLang="en-US" sz="24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华文隶书" panose="02010800040101010101" charset="-122"/>
                <a:cs typeface="Arial Black" panose="020B0A04020102020204" pitchFamily="34" charset="0"/>
                <a:sym typeface="+mn-ea"/>
              </a:rPr>
              <a:t>apply the information</a:t>
            </a:r>
            <a:endParaRPr lang="zh-CN" altLang="en-US" sz="24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ea typeface="华文隶书" panose="02010800040101010101" charset="-122"/>
              <a:cs typeface="Arial Black" panose="020B0A04020102020204" pitchFamily="34" charset="0"/>
              <a:sym typeface="+mn-ea"/>
            </a:endParaRPr>
          </a:p>
          <a:p>
            <a:endParaRPr lang="zh-CN" altLang="en-US" sz="2400" dirty="0"/>
          </a:p>
        </p:txBody>
      </p:sp>
      <p:sp>
        <p:nvSpPr>
          <p:cNvPr id="10" name="文本框 9"/>
          <p:cNvSpPr txBox="1"/>
          <p:nvPr/>
        </p:nvSpPr>
        <p:spPr>
          <a:xfrm>
            <a:off x="1718945" y="1561465"/>
            <a:ext cx="11525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23" name="文本框 22"/>
          <p:cNvSpPr txBox="1"/>
          <p:nvPr>
            <p:custDataLst>
              <p:tags r:id="rId2"/>
            </p:custDataLst>
          </p:nvPr>
        </p:nvSpPr>
        <p:spPr>
          <a:xfrm>
            <a:off x="1280436" y="1902963"/>
            <a:ext cx="4481546" cy="15682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r>
              <a:rPr lang="en-US" altLang="zh-CN" sz="44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华文隶书" panose="02010800040101010101" charset="-122"/>
                <a:cs typeface="Arial Black" panose="020B0A04020102020204" pitchFamily="34" charset="0"/>
                <a:sym typeface="+mn-ea"/>
              </a:rPr>
              <a:t>Third,</a:t>
            </a:r>
            <a:endParaRPr lang="en-US" altLang="zh-CN" sz="44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ea typeface="华文隶书" panose="02010800040101010101" charset="-122"/>
              <a:cs typeface="Arial Black" panose="020B0A04020102020204" pitchFamily="34" charset="0"/>
              <a:sym typeface="+mn-ea"/>
            </a:endParaRPr>
          </a:p>
          <a:p>
            <a:r>
              <a:rPr lang="zh-CN" altLang="en-US" sz="44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华文隶书" panose="02010800040101010101" charset="-122"/>
                <a:cs typeface="Arial Black" panose="020B0A04020102020204" pitchFamily="34" charset="0"/>
                <a:sym typeface="+mn-ea"/>
              </a:rPr>
              <a:t>apply the information</a:t>
            </a:r>
            <a:endParaRPr lang="zh-CN" altLang="en-US" sz="44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ea typeface="华文隶书" panose="02010800040101010101" charset="-122"/>
              <a:cs typeface="Arial Black" panose="020B0A04020102020204" pitchFamily="34" charset="0"/>
              <a:sym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893331" y="2170976"/>
            <a:ext cx="4418816" cy="2809582"/>
            <a:chOff x="7398810" y="2915743"/>
            <a:chExt cx="4418816" cy="2809582"/>
          </a:xfrm>
        </p:grpSpPr>
        <p:sp>
          <p:nvSpPr>
            <p:cNvPr id="25" name="文本框 24"/>
            <p:cNvSpPr txBox="1"/>
            <p:nvPr/>
          </p:nvSpPr>
          <p:spPr>
            <a:xfrm>
              <a:off x="7398810" y="2915743"/>
              <a:ext cx="4418816" cy="70485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2800" dirty="0">
                  <a:latin typeface="Times New Roman" panose="02020603050405020304" charset="0"/>
                  <a:ea typeface="华文楷体" panose="02010600040101010101" pitchFamily="2" charset="-122"/>
                  <a:cs typeface="Times New Roman" panose="02020603050405020304" charset="0"/>
                </a:rPr>
                <a:t>Is that </a:t>
              </a:r>
              <a:r>
                <a:rPr lang="zh-CN" altLang="en-US" sz="4400" b="1" dirty="0">
                  <a:latin typeface="Times New Roman" panose="02020603050405020304" charset="0"/>
                  <a:ea typeface="华文楷体" panose="02010600040101010101" pitchFamily="2" charset="-122"/>
                  <a:cs typeface="Times New Roman" panose="02020603050405020304" charset="0"/>
                </a:rPr>
                <a:t>true</a:t>
              </a:r>
              <a:r>
                <a:rPr lang="zh-CN" altLang="en-US" sz="2800" dirty="0">
                  <a:latin typeface="Times New Roman" panose="02020603050405020304" charset="0"/>
                  <a:ea typeface="华文楷体" panose="02010600040101010101" pitchFamily="2" charset="-122"/>
                  <a:cs typeface="Times New Roman" panose="02020603050405020304" charset="0"/>
                </a:rPr>
                <a:t> or </a:t>
              </a:r>
              <a:r>
                <a:rPr lang="zh-CN" altLang="en-US" sz="4400" b="1" dirty="0">
                  <a:latin typeface="Times New Roman" panose="02020603050405020304" charset="0"/>
                  <a:ea typeface="华文楷体" panose="02010600040101010101" pitchFamily="2" charset="-122"/>
                  <a:cs typeface="Times New Roman" panose="02020603050405020304" charset="0"/>
                </a:rPr>
                <a:t>not</a:t>
              </a:r>
              <a:r>
                <a:rPr lang="zh-CN" altLang="en-US" sz="2800" dirty="0">
                  <a:latin typeface="Times New Roman" panose="02020603050405020304" charset="0"/>
                  <a:ea typeface="华文楷体" panose="02010600040101010101" pitchFamily="2" charset="-122"/>
                  <a:cs typeface="Times New Roman" panose="02020603050405020304" charset="0"/>
                </a:rPr>
                <a:t>？？</a:t>
              </a:r>
              <a:r>
                <a:rPr lang="zh-CN" altLang="en-US" sz="2800" dirty="0">
                  <a:latin typeface="华文楷体" panose="02010600040101010101" pitchFamily="2" charset="-122"/>
                  <a:ea typeface="华文楷体" panose="02010600040101010101" pitchFamily="2" charset="-122"/>
                </a:rPr>
                <a:t>？</a:t>
              </a:r>
              <a:endParaRPr lang="zh-CN" altLang="en-US" sz="2800" dirty="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0880000">
              <a:off x="7506971" y="3906230"/>
              <a:ext cx="1781422" cy="1819095"/>
            </a:xfrm>
            <a:prstGeom prst="rect">
              <a:avLst/>
            </a:prstGeom>
          </p:spPr>
        </p:pic>
        <p:sp>
          <p:nvSpPr>
            <p:cNvPr id="27" name="文本框 26"/>
            <p:cNvSpPr txBox="1"/>
            <p:nvPr/>
          </p:nvSpPr>
          <p:spPr>
            <a:xfrm rot="20280000">
              <a:off x="9171019" y="3620305"/>
              <a:ext cx="164274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800" dirty="0">
                  <a:solidFill>
                    <a:srgbClr val="FF0000"/>
                  </a:solidFill>
                  <a:latin typeface="Times New Roman" panose="02020603050405020304" charset="0"/>
                  <a:ea typeface="华文隶书" panose="02010800040101010101" charset="-122"/>
                  <a:cs typeface="Times New Roman" panose="02020603050405020304" charset="0"/>
                </a:rPr>
                <a:t>？？？</a:t>
              </a:r>
              <a:endParaRPr lang="zh-CN" altLang="en-US" sz="4800" dirty="0">
                <a:solidFill>
                  <a:srgbClr val="FF0000"/>
                </a:solidFill>
                <a:latin typeface="Times New Roman" panose="02020603050405020304" charset="0"/>
                <a:ea typeface="华文隶书" panose="02010800040101010101" charset="-122"/>
                <a:cs typeface="Times New Roman" panose="02020603050405020304" charset="0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7241248" y="1087595"/>
            <a:ext cx="421922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Arial Black" panose="020B0A04020102020204" pitchFamily="34" charset="0"/>
                <a:cs typeface="Arial Black" panose="020B0A04020102020204" pitchFamily="34" charset="0"/>
              </a:rPr>
              <a:t>is this method scientific?</a:t>
            </a:r>
            <a:endParaRPr lang="en-US" altLang="zh-CN" sz="2800" dirty="0">
              <a:latin typeface="Arial Black" panose="020B0A04020102020204" pitchFamily="34" charset="0"/>
              <a:cs typeface="Arial Black" panose="020B0A04020102020204" pitchFamily="34" charset="0"/>
            </a:endParaRPr>
          </a:p>
          <a:p>
            <a:endParaRPr lang="en-US" altLang="zh-CN" sz="2800" dirty="0">
              <a:latin typeface="Arial Black" panose="020B0A04020102020204" pitchFamily="34" charset="0"/>
              <a:cs typeface="Arial Black" panose="020B0A04020102020204" pitchFamily="34" charset="0"/>
            </a:endParaRPr>
          </a:p>
          <a:p>
            <a:r>
              <a:rPr lang="en-US" altLang="zh-CN" sz="2800" dirty="0">
                <a:latin typeface="Arial Black" panose="020B0A04020102020204" pitchFamily="34" charset="0"/>
                <a:cs typeface="Arial Black" panose="020B0A04020102020204" pitchFamily="34" charset="0"/>
              </a:rPr>
              <a:t>am </a:t>
            </a:r>
            <a:r>
              <a:rPr lang="en-US" altLang="zh-CN" sz="2800" dirty="0" err="1">
                <a:latin typeface="Arial Black" panose="020B0A04020102020204" pitchFamily="34" charset="0"/>
                <a:cs typeface="Arial Black" panose="020B0A04020102020204" pitchFamily="34" charset="0"/>
              </a:rPr>
              <a:t>i</a:t>
            </a:r>
            <a:r>
              <a:rPr lang="en-US" altLang="zh-CN" sz="2800" dirty="0">
                <a:latin typeface="Arial Black" panose="020B0A04020102020204" pitchFamily="34" charset="0"/>
                <a:cs typeface="Arial Black" panose="020B0A04020102020204" pitchFamily="34" charset="0"/>
              </a:rPr>
              <a:t> interpreting the information logically?</a:t>
            </a:r>
            <a:endParaRPr lang="en-US" altLang="zh-CN" sz="2800" dirty="0">
              <a:latin typeface="Arial Black" panose="020B0A04020102020204" pitchFamily="34" charset="0"/>
              <a:cs typeface="Arial Black" panose="020B0A04020102020204" pitchFamily="34" charset="0"/>
            </a:endParaRPr>
          </a:p>
          <a:p>
            <a:endParaRPr lang="en-US" altLang="zh-CN" sz="2800" dirty="0">
              <a:latin typeface="Arial Black" panose="020B0A04020102020204" pitchFamily="34" charset="0"/>
              <a:cs typeface="Arial Black" panose="020B0A04020102020204" pitchFamily="34" charset="0"/>
            </a:endParaRPr>
          </a:p>
          <a:p>
            <a:r>
              <a:rPr lang="en-US" altLang="zh-CN" sz="2800" dirty="0">
                <a:latin typeface="Arial Black" panose="020B0A04020102020204" pitchFamily="34" charset="0"/>
                <a:cs typeface="Arial Black" panose="020B0A04020102020204" pitchFamily="34" charset="0"/>
              </a:rPr>
              <a:t>is the loss goal reasonable?</a:t>
            </a:r>
            <a:endParaRPr lang="en-US" altLang="zh-CN" sz="2800" dirty="0">
              <a:latin typeface="Arial Black" panose="020B0A04020102020204" pitchFamily="34" charset="0"/>
              <a:cs typeface="Arial Black" panose="020B0A04020102020204" pitchFamily="34" charset="0"/>
            </a:endParaRPr>
          </a:p>
          <a:p>
            <a:endParaRPr lang="en-US" altLang="zh-CN" sz="2800" dirty="0">
              <a:latin typeface="Arial Black" panose="020B0A04020102020204" pitchFamily="34" charset="0"/>
              <a:cs typeface="Arial Black" panose="020B0A04020102020204" pitchFamily="34" charset="0"/>
            </a:endParaRPr>
          </a:p>
          <a:p>
            <a:r>
              <a:rPr lang="en-US" altLang="zh-CN" sz="2800" dirty="0">
                <a:latin typeface="Arial Black" panose="020B0A04020102020204" pitchFamily="34" charset="0"/>
                <a:cs typeface="Arial Black" panose="020B0A04020102020204" pitchFamily="34" charset="0"/>
              </a:rPr>
              <a:t>……</a:t>
            </a:r>
            <a:endParaRPr lang="en-US" altLang="zh-CN" sz="2800" dirty="0">
              <a:latin typeface="Arial Black" panose="020B0A04020102020204" pitchFamily="34" charset="0"/>
              <a:cs typeface="Arial Black" panose="020B0A040201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302032" y="798505"/>
            <a:ext cx="1655490" cy="540399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2" name="组合 31"/>
          <p:cNvGrpSpPr/>
          <p:nvPr/>
        </p:nvGrpSpPr>
        <p:grpSpPr>
          <a:xfrm>
            <a:off x="682359" y="182880"/>
            <a:ext cx="10894836" cy="6492239"/>
            <a:chOff x="86627" y="96253"/>
            <a:chExt cx="12105373" cy="6833936"/>
          </a:xfrm>
          <a:solidFill>
            <a:srgbClr val="E8E8E8"/>
          </a:solidFill>
        </p:grpSpPr>
        <p:sp>
          <p:nvSpPr>
            <p:cNvPr id="6" name="矩形: 圆角 5"/>
            <p:cNvSpPr/>
            <p:nvPr/>
          </p:nvSpPr>
          <p:spPr>
            <a:xfrm>
              <a:off x="86627" y="96253"/>
              <a:ext cx="5486400" cy="683393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: 圆角 6"/>
            <p:cNvSpPr/>
            <p:nvPr/>
          </p:nvSpPr>
          <p:spPr>
            <a:xfrm>
              <a:off x="6705600" y="96253"/>
              <a:ext cx="5486400" cy="683393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5054632" y="665318"/>
            <a:ext cx="2069895" cy="5527364"/>
            <a:chOff x="5054632" y="655497"/>
            <a:chExt cx="2069895" cy="5527364"/>
          </a:xfrm>
          <a:solidFill>
            <a:srgbClr val="A34511">
              <a:alpha val="89020"/>
            </a:srgbClr>
          </a:solidFill>
        </p:grpSpPr>
        <p:sp>
          <p:nvSpPr>
            <p:cNvPr id="3" name="流程图: 接点 2"/>
            <p:cNvSpPr/>
            <p:nvPr/>
          </p:nvSpPr>
          <p:spPr>
            <a:xfrm>
              <a:off x="5054632" y="65549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流程图: 接点 3"/>
            <p:cNvSpPr/>
            <p:nvPr/>
          </p:nvSpPr>
          <p:spPr>
            <a:xfrm>
              <a:off x="5054632" y="1728322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" name="流程图: 接点 4"/>
            <p:cNvSpPr/>
            <p:nvPr/>
          </p:nvSpPr>
          <p:spPr>
            <a:xfrm>
              <a:off x="5054632" y="280114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" name="流程图: 接点 10"/>
            <p:cNvSpPr/>
            <p:nvPr/>
          </p:nvSpPr>
          <p:spPr>
            <a:xfrm>
              <a:off x="5054632" y="3773299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" name="流程图: 接点 11"/>
            <p:cNvSpPr/>
            <p:nvPr/>
          </p:nvSpPr>
          <p:spPr>
            <a:xfrm>
              <a:off x="5054632" y="474545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" name="流程图: 接点 12"/>
            <p:cNvSpPr/>
            <p:nvPr/>
          </p:nvSpPr>
          <p:spPr>
            <a:xfrm>
              <a:off x="5054632" y="5710285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2" name="流程图: 接点 51"/>
            <p:cNvSpPr/>
            <p:nvPr/>
          </p:nvSpPr>
          <p:spPr>
            <a:xfrm>
              <a:off x="6667327" y="670873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流程图: 接点 52"/>
            <p:cNvSpPr/>
            <p:nvPr/>
          </p:nvSpPr>
          <p:spPr>
            <a:xfrm>
              <a:off x="6667327" y="168183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4" name="流程图: 接点 53"/>
            <p:cNvSpPr/>
            <p:nvPr/>
          </p:nvSpPr>
          <p:spPr>
            <a:xfrm>
              <a:off x="6667327" y="2692789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5" name="流程图: 接点 54"/>
            <p:cNvSpPr/>
            <p:nvPr/>
          </p:nvSpPr>
          <p:spPr>
            <a:xfrm>
              <a:off x="6667327" y="370374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6" name="流程图: 接点 55"/>
            <p:cNvSpPr/>
            <p:nvPr/>
          </p:nvSpPr>
          <p:spPr>
            <a:xfrm>
              <a:off x="6667327" y="4714705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7" name="流程图: 接点 56"/>
            <p:cNvSpPr/>
            <p:nvPr/>
          </p:nvSpPr>
          <p:spPr>
            <a:xfrm>
              <a:off x="6667327" y="572566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23" name="文本框 22"/>
          <p:cNvSpPr txBox="1"/>
          <p:nvPr>
            <p:custDataLst>
              <p:tags r:id="rId1"/>
            </p:custDataLst>
          </p:nvPr>
        </p:nvSpPr>
        <p:spPr>
          <a:xfrm>
            <a:off x="900885" y="1850616"/>
            <a:ext cx="5008245" cy="185761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r>
              <a:rPr lang="en-US" altLang="zh-CN" sz="48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华文隶书" panose="02010800040101010101" charset="-122"/>
                <a:cs typeface="Times New Roman" panose="02020603050405020304" charset="0"/>
                <a:sym typeface="+mn-ea"/>
              </a:rPr>
              <a:t>Then,</a:t>
            </a:r>
            <a:endParaRPr lang="en-US" altLang="zh-CN" sz="4800" b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ea typeface="华文隶书" panose="02010800040101010101" charset="-122"/>
              <a:cs typeface="Times New Roman" panose="02020603050405020304" charset="0"/>
              <a:sym typeface="+mn-ea"/>
            </a:endParaRPr>
          </a:p>
          <a:p>
            <a:r>
              <a:rPr lang="zh-CN" altLang="en-US" sz="48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华文隶书" panose="02010800040101010101" charset="-122"/>
                <a:cs typeface="Times New Roman" panose="02020603050405020304" charset="0"/>
                <a:sym typeface="+mn-ea"/>
              </a:rPr>
              <a:t>consider the implications</a:t>
            </a:r>
            <a:endParaRPr lang="zh-CN" altLang="en-US" sz="4800" b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ea typeface="华文隶书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426431" y="1429118"/>
            <a:ext cx="417865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 dirty="0">
                <a:latin typeface="Times New Roman" panose="02020603050405020304" charset="0"/>
                <a:ea typeface="华文楷体" panose="02010600040101010101" pitchFamily="2" charset="-122"/>
                <a:cs typeface="Times New Roman" panose="02020603050405020304" charset="0"/>
              </a:rPr>
              <a:t>Good</a:t>
            </a:r>
            <a:r>
              <a:rPr lang="en-US" altLang="zh-CN" sz="6000" b="1" dirty="0">
                <a:latin typeface="Times New Roman" panose="02020603050405020304" charset="0"/>
                <a:ea typeface="华文楷体" panose="02010600040101010101" pitchFamily="2" charset="-122"/>
                <a:cs typeface="Times New Roman" panose="02020603050405020304" charset="0"/>
              </a:rPr>
              <a:t>?</a:t>
            </a:r>
            <a:endParaRPr lang="en-US" altLang="zh-CN" sz="3600" dirty="0">
              <a:latin typeface="Times New Roman" panose="02020603050405020304" charset="0"/>
              <a:ea typeface="华文楷体" panose="02010600040101010101" pitchFamily="2" charset="-122"/>
              <a:cs typeface="Times New Roman" panose="02020603050405020304" charset="0"/>
            </a:endParaRPr>
          </a:p>
          <a:p>
            <a:r>
              <a:rPr lang="zh-CN" altLang="en-US" sz="3600" dirty="0">
                <a:latin typeface="Times New Roman" panose="02020603050405020304" charset="0"/>
                <a:ea typeface="华文楷体" panose="02010600040101010101" pitchFamily="2" charset="-122"/>
                <a:cs typeface="Times New Roman" panose="02020603050405020304" charset="0"/>
              </a:rPr>
              <a:t>or </a:t>
            </a:r>
            <a:r>
              <a:rPr lang="zh-CN" altLang="en-US" sz="6000" b="1" dirty="0">
                <a:latin typeface="Times New Roman" panose="02020603050405020304" charset="0"/>
                <a:ea typeface="华文楷体" panose="02010600040101010101" pitchFamily="2" charset="-122"/>
                <a:cs typeface="Times New Roman" panose="02020603050405020304" charset="0"/>
              </a:rPr>
              <a:t>bad</a:t>
            </a:r>
            <a:endParaRPr lang="en-US" altLang="zh-CN" sz="4400" b="1" dirty="0">
              <a:latin typeface="Times New Roman" panose="02020603050405020304" charset="0"/>
              <a:ea typeface="华文楷体" panose="02010600040101010101" pitchFamily="2" charset="-122"/>
              <a:cs typeface="Times New Roman" panose="02020603050405020304" charset="0"/>
            </a:endParaRPr>
          </a:p>
          <a:p>
            <a:r>
              <a:rPr lang="zh-CN" altLang="en-US" sz="3600" dirty="0">
                <a:latin typeface="Times New Roman" panose="02020603050405020304" charset="0"/>
                <a:ea typeface="华文楷体" panose="02010600040101010101" pitchFamily="2" charset="-122"/>
                <a:cs typeface="Times New Roman" panose="02020603050405020304" charset="0"/>
              </a:rPr>
              <a:t> for your health?</a:t>
            </a:r>
            <a:endParaRPr lang="zh-CN" altLang="en-US" sz="3600" dirty="0">
              <a:latin typeface="Times New Roman" panose="02020603050405020304" charset="0"/>
              <a:ea typeface="华文楷体" panose="02010600040101010101" pitchFamily="2" charset="-122"/>
              <a:cs typeface="Times New Roman" panose="02020603050405020304" charset="0"/>
            </a:endParaRPr>
          </a:p>
        </p:txBody>
      </p:sp>
      <p:pic>
        <p:nvPicPr>
          <p:cNvPr id="15" name="图形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29316" y="4108645"/>
            <a:ext cx="1760315" cy="2640473"/>
          </a:xfrm>
          <a:prstGeom prst="rect">
            <a:avLst/>
          </a:prstGeom>
        </p:spPr>
      </p:pic>
      <p:pic>
        <p:nvPicPr>
          <p:cNvPr id="18" name="图形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8007143" y="4075710"/>
            <a:ext cx="2003607" cy="2740227"/>
          </a:xfrm>
          <a:prstGeom prst="rect">
            <a:avLst/>
          </a:prstGeom>
        </p:spPr>
      </p:pic>
      <p:sp>
        <p:nvSpPr>
          <p:cNvPr id="25" name="对话气泡: 椭圆形 24"/>
          <p:cNvSpPr/>
          <p:nvPr/>
        </p:nvSpPr>
        <p:spPr>
          <a:xfrm>
            <a:off x="7185938" y="3829239"/>
            <a:ext cx="454985" cy="279406"/>
          </a:xfrm>
          <a:prstGeom prst="wedgeEllipse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对话气泡: 椭圆形 25"/>
          <p:cNvSpPr/>
          <p:nvPr/>
        </p:nvSpPr>
        <p:spPr>
          <a:xfrm flipH="1">
            <a:off x="8105141" y="3819696"/>
            <a:ext cx="532173" cy="384048"/>
          </a:xfrm>
          <a:prstGeom prst="wedgeEllipse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302032" y="798505"/>
            <a:ext cx="1655490" cy="540399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2" name="组合 31"/>
          <p:cNvGrpSpPr/>
          <p:nvPr/>
        </p:nvGrpSpPr>
        <p:grpSpPr>
          <a:xfrm>
            <a:off x="682359" y="125318"/>
            <a:ext cx="10894836" cy="6492239"/>
            <a:chOff x="86627" y="96253"/>
            <a:chExt cx="12105373" cy="6833936"/>
          </a:xfrm>
          <a:solidFill>
            <a:srgbClr val="E8E8E8"/>
          </a:solidFill>
        </p:grpSpPr>
        <p:sp>
          <p:nvSpPr>
            <p:cNvPr id="6" name="矩形: 圆角 5"/>
            <p:cNvSpPr/>
            <p:nvPr/>
          </p:nvSpPr>
          <p:spPr>
            <a:xfrm>
              <a:off x="86627" y="96253"/>
              <a:ext cx="5486400" cy="683393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: 圆角 6"/>
            <p:cNvSpPr/>
            <p:nvPr/>
          </p:nvSpPr>
          <p:spPr>
            <a:xfrm>
              <a:off x="6705600" y="96253"/>
              <a:ext cx="5486400" cy="683393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5054632" y="665318"/>
            <a:ext cx="2069895" cy="5527364"/>
            <a:chOff x="5054632" y="655497"/>
            <a:chExt cx="2069895" cy="5527364"/>
          </a:xfrm>
          <a:solidFill>
            <a:srgbClr val="A34511">
              <a:alpha val="89020"/>
            </a:srgbClr>
          </a:solidFill>
        </p:grpSpPr>
        <p:sp>
          <p:nvSpPr>
            <p:cNvPr id="3" name="流程图: 接点 2"/>
            <p:cNvSpPr/>
            <p:nvPr/>
          </p:nvSpPr>
          <p:spPr>
            <a:xfrm>
              <a:off x="5054632" y="65549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流程图: 接点 3"/>
            <p:cNvSpPr/>
            <p:nvPr/>
          </p:nvSpPr>
          <p:spPr>
            <a:xfrm>
              <a:off x="5054632" y="1728322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" name="流程图: 接点 4"/>
            <p:cNvSpPr/>
            <p:nvPr/>
          </p:nvSpPr>
          <p:spPr>
            <a:xfrm>
              <a:off x="5054632" y="280114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" name="流程图: 接点 10"/>
            <p:cNvSpPr/>
            <p:nvPr/>
          </p:nvSpPr>
          <p:spPr>
            <a:xfrm>
              <a:off x="5054632" y="3773299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" name="流程图: 接点 11"/>
            <p:cNvSpPr/>
            <p:nvPr/>
          </p:nvSpPr>
          <p:spPr>
            <a:xfrm>
              <a:off x="5054632" y="474545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" name="流程图: 接点 12"/>
            <p:cNvSpPr/>
            <p:nvPr/>
          </p:nvSpPr>
          <p:spPr>
            <a:xfrm>
              <a:off x="5054632" y="5710285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2" name="流程图: 接点 51"/>
            <p:cNvSpPr/>
            <p:nvPr/>
          </p:nvSpPr>
          <p:spPr>
            <a:xfrm>
              <a:off x="6667327" y="670873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流程图: 接点 52"/>
            <p:cNvSpPr/>
            <p:nvPr/>
          </p:nvSpPr>
          <p:spPr>
            <a:xfrm>
              <a:off x="6667327" y="168183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4" name="流程图: 接点 53"/>
            <p:cNvSpPr/>
            <p:nvPr/>
          </p:nvSpPr>
          <p:spPr>
            <a:xfrm>
              <a:off x="6667327" y="2692789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5" name="流程图: 接点 54"/>
            <p:cNvSpPr/>
            <p:nvPr/>
          </p:nvSpPr>
          <p:spPr>
            <a:xfrm>
              <a:off x="6667327" y="370374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6" name="流程图: 接点 55"/>
            <p:cNvSpPr/>
            <p:nvPr/>
          </p:nvSpPr>
          <p:spPr>
            <a:xfrm>
              <a:off x="6667327" y="4714705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7" name="流程图: 接点 56"/>
            <p:cNvSpPr/>
            <p:nvPr/>
          </p:nvSpPr>
          <p:spPr>
            <a:xfrm>
              <a:off x="6667327" y="572566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20" name="文本框 19"/>
          <p:cNvSpPr txBox="1"/>
          <p:nvPr>
            <p:custDataLst>
              <p:tags r:id="rId1"/>
            </p:custDataLst>
          </p:nvPr>
        </p:nvSpPr>
        <p:spPr>
          <a:xfrm>
            <a:off x="6957522" y="1842662"/>
            <a:ext cx="4806981" cy="245698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r>
              <a:rPr lang="en-US" altLang="zh-CN" sz="4400" dirty="0">
                <a:solidFill>
                  <a:schemeClr val="accent1"/>
                </a:solidFill>
                <a:latin typeface="Arial Black" panose="020B0A04020102020204" pitchFamily="34" charset="0"/>
                <a:ea typeface="华文隶书" panose="02010800040101010101" charset="-122"/>
                <a:cs typeface="Times New Roman" panose="02020603050405020304" charset="0"/>
                <a:sym typeface="+mn-ea"/>
              </a:rPr>
              <a:t>Lastly,</a:t>
            </a:r>
            <a:endParaRPr lang="en-US" altLang="zh-CN" sz="4400" dirty="0">
              <a:solidFill>
                <a:schemeClr val="accent1"/>
              </a:solidFill>
              <a:latin typeface="Arial Black" panose="020B0A04020102020204" pitchFamily="34" charset="0"/>
              <a:ea typeface="华文隶书" panose="02010800040101010101" charset="-122"/>
              <a:cs typeface="Times New Roman" panose="02020603050405020304" charset="0"/>
              <a:sym typeface="+mn-ea"/>
            </a:endParaRPr>
          </a:p>
          <a:p>
            <a:r>
              <a:rPr lang="zh-CN" altLang="en-US" sz="4400" dirty="0">
                <a:solidFill>
                  <a:schemeClr val="accent1"/>
                </a:solidFill>
                <a:latin typeface="Arial Black" panose="020B0A04020102020204" pitchFamily="34" charset="0"/>
                <a:ea typeface="华文隶书" panose="02010800040101010101" charset="-122"/>
                <a:cs typeface="Times New Roman" panose="02020603050405020304" charset="0"/>
                <a:sym typeface="+mn-ea"/>
              </a:rPr>
              <a:t>explore other</a:t>
            </a:r>
            <a:r>
              <a:rPr lang="en-US" altLang="zh-CN" sz="4400" dirty="0">
                <a:solidFill>
                  <a:schemeClr val="accent1"/>
                </a:solidFill>
                <a:latin typeface="Arial Black" panose="020B0A04020102020204" pitchFamily="34" charset="0"/>
                <a:ea typeface="华文隶书" panose="02010800040101010101" charset="-122"/>
                <a:cs typeface="Times New Roman" panose="02020603050405020304" charset="0"/>
                <a:sym typeface="+mn-ea"/>
              </a:rPr>
              <a:t>’s viewpoints</a:t>
            </a:r>
            <a:endParaRPr lang="en-US" altLang="zh-CN" sz="4400" dirty="0">
              <a:solidFill>
                <a:schemeClr val="accent1"/>
              </a:solidFill>
              <a:latin typeface="Arial Black" panose="020B0A04020102020204" pitchFamily="34" charset="0"/>
              <a:ea typeface="华文隶书" panose="02010800040101010101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412111" y="1020278"/>
            <a:ext cx="4159889" cy="4853290"/>
            <a:chOff x="412111" y="1020278"/>
            <a:chExt cx="4159889" cy="4853290"/>
          </a:xfrm>
        </p:grpSpPr>
        <p:pic>
          <p:nvPicPr>
            <p:cNvPr id="9" name="图形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2257" y="1211635"/>
              <a:ext cx="1599854" cy="2159803"/>
            </a:xfrm>
            <a:prstGeom prst="rect">
              <a:avLst/>
            </a:prstGeom>
          </p:spPr>
        </p:pic>
        <p:pic>
          <p:nvPicPr>
            <p:cNvPr id="15" name="图形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12111" y="3713568"/>
              <a:ext cx="1600000" cy="2160000"/>
            </a:xfrm>
            <a:prstGeom prst="rect">
              <a:avLst/>
            </a:prstGeom>
          </p:spPr>
        </p:pic>
        <p:grpSp>
          <p:nvGrpSpPr>
            <p:cNvPr id="18" name="组合 17"/>
            <p:cNvGrpSpPr/>
            <p:nvPr/>
          </p:nvGrpSpPr>
          <p:grpSpPr>
            <a:xfrm>
              <a:off x="1985085" y="1020278"/>
              <a:ext cx="2586915" cy="3220042"/>
              <a:chOff x="1985085" y="1020278"/>
              <a:chExt cx="2586915" cy="3220042"/>
            </a:xfrm>
          </p:grpSpPr>
          <p:sp>
            <p:nvSpPr>
              <p:cNvPr id="10" name="对话气泡: 圆角矩形 9"/>
              <p:cNvSpPr/>
              <p:nvPr/>
            </p:nvSpPr>
            <p:spPr>
              <a:xfrm>
                <a:off x="2012111" y="1020278"/>
                <a:ext cx="2559889" cy="644611"/>
              </a:xfrm>
              <a:prstGeom prst="wedgeRoundRectCallout">
                <a:avLst>
                  <a:gd name="adj1" fmla="val -49823"/>
                  <a:gd name="adj2" fmla="val 85131"/>
                  <a:gd name="adj3" fmla="val 16667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2400" dirty="0">
                    <a:solidFill>
                      <a:schemeClr val="tx1"/>
                    </a:solidFill>
                    <a:latin typeface="Times New Roman" panose="02020603050405020304" charset="0"/>
                    <a:ea typeface="方正舒体" panose="02010601030101010101" charset="-122"/>
                    <a:cs typeface="Times New Roman" panose="02020603050405020304" charset="0"/>
                  </a:rPr>
                  <a:t>What do you think？</a:t>
                </a:r>
                <a:endParaRPr lang="zh-CN" altLang="en-US" sz="2400" dirty="0">
                  <a:solidFill>
                    <a:schemeClr val="tx1"/>
                  </a:solidFill>
                  <a:latin typeface="Times New Roman" panose="02020603050405020304" charset="0"/>
                  <a:ea typeface="方正舒体" panose="02010601030101010101" charset="-122"/>
                  <a:cs typeface="Times New Roman" panose="02020603050405020304" charset="0"/>
                </a:endParaRPr>
              </a:p>
            </p:txBody>
          </p:sp>
          <p:sp>
            <p:nvSpPr>
              <p:cNvPr id="16" name="对话气泡: 圆角矩形 15"/>
              <p:cNvSpPr/>
              <p:nvPr/>
            </p:nvSpPr>
            <p:spPr>
              <a:xfrm>
                <a:off x="1985085" y="3595709"/>
                <a:ext cx="2559889" cy="644611"/>
              </a:xfrm>
              <a:prstGeom prst="wedgeRoundRectCallout">
                <a:avLst>
                  <a:gd name="adj1" fmla="val -49823"/>
                  <a:gd name="adj2" fmla="val 85131"/>
                  <a:gd name="adj3" fmla="val 16667"/>
                </a:avLst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2400" dirty="0">
                    <a:solidFill>
                      <a:schemeClr val="tx1"/>
                    </a:solidFill>
                    <a:latin typeface="Times New Roman" panose="02020603050405020304" charset="0"/>
                    <a:ea typeface="方正舒体" panose="02010601030101010101" charset="-122"/>
                    <a:cs typeface="Times New Roman" panose="02020603050405020304" charset="0"/>
                  </a:rPr>
                  <a:t>In my opinion</a:t>
                </a:r>
                <a:r>
                  <a:rPr lang="en-US" altLang="zh-CN" sz="2400" dirty="0">
                    <a:solidFill>
                      <a:schemeClr val="tx1"/>
                    </a:solidFill>
                    <a:latin typeface="Times New Roman" panose="02020603050405020304" charset="0"/>
                    <a:ea typeface="方正舒体" panose="02010601030101010101" charset="-122"/>
                    <a:cs typeface="Times New Roman" panose="02020603050405020304" charset="0"/>
                  </a:rPr>
                  <a:t>...</a:t>
                </a:r>
                <a:endParaRPr lang="en-US" altLang="zh-CN" sz="2400" dirty="0">
                  <a:solidFill>
                    <a:schemeClr val="tx1"/>
                  </a:solidFill>
                  <a:latin typeface="Times New Roman" panose="02020603050405020304" charset="0"/>
                  <a:ea typeface="方正舒体" panose="02010601030101010101" charset="-122"/>
                  <a:cs typeface="Times New Roman" panose="02020603050405020304" charset="0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302032" y="798505"/>
            <a:ext cx="1655490" cy="540399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2" name="组合 31"/>
          <p:cNvGrpSpPr/>
          <p:nvPr/>
        </p:nvGrpSpPr>
        <p:grpSpPr>
          <a:xfrm>
            <a:off x="682359" y="182880"/>
            <a:ext cx="10894836" cy="6492239"/>
            <a:chOff x="86627" y="96253"/>
            <a:chExt cx="12105373" cy="6833936"/>
          </a:xfrm>
          <a:solidFill>
            <a:srgbClr val="E8E8E8"/>
          </a:solidFill>
        </p:grpSpPr>
        <p:sp>
          <p:nvSpPr>
            <p:cNvPr id="6" name="矩形: 圆角 5"/>
            <p:cNvSpPr/>
            <p:nvPr/>
          </p:nvSpPr>
          <p:spPr>
            <a:xfrm>
              <a:off x="86627" y="96253"/>
              <a:ext cx="5486400" cy="683393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" name="矩形: 圆角 6"/>
            <p:cNvSpPr/>
            <p:nvPr/>
          </p:nvSpPr>
          <p:spPr>
            <a:xfrm>
              <a:off x="6705600" y="96253"/>
              <a:ext cx="5486400" cy="683393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5054632" y="665318"/>
            <a:ext cx="2069895" cy="5527364"/>
            <a:chOff x="5054632" y="655497"/>
            <a:chExt cx="2069895" cy="5527364"/>
          </a:xfrm>
          <a:solidFill>
            <a:srgbClr val="A34511">
              <a:alpha val="89020"/>
            </a:srgbClr>
          </a:solidFill>
        </p:grpSpPr>
        <p:sp>
          <p:nvSpPr>
            <p:cNvPr id="3" name="流程图: 接点 2"/>
            <p:cNvSpPr/>
            <p:nvPr/>
          </p:nvSpPr>
          <p:spPr>
            <a:xfrm>
              <a:off x="5054632" y="65549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流程图: 接点 3"/>
            <p:cNvSpPr/>
            <p:nvPr/>
          </p:nvSpPr>
          <p:spPr>
            <a:xfrm>
              <a:off x="5054632" y="1728322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" name="流程图: 接点 4"/>
            <p:cNvSpPr/>
            <p:nvPr/>
          </p:nvSpPr>
          <p:spPr>
            <a:xfrm>
              <a:off x="5054632" y="280114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" name="流程图: 接点 10"/>
            <p:cNvSpPr/>
            <p:nvPr/>
          </p:nvSpPr>
          <p:spPr>
            <a:xfrm>
              <a:off x="5054632" y="3773299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" name="流程图: 接点 11"/>
            <p:cNvSpPr/>
            <p:nvPr/>
          </p:nvSpPr>
          <p:spPr>
            <a:xfrm>
              <a:off x="5054632" y="474545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" name="流程图: 接点 12"/>
            <p:cNvSpPr/>
            <p:nvPr/>
          </p:nvSpPr>
          <p:spPr>
            <a:xfrm>
              <a:off x="5054632" y="5710285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2" name="流程图: 接点 51"/>
            <p:cNvSpPr/>
            <p:nvPr/>
          </p:nvSpPr>
          <p:spPr>
            <a:xfrm>
              <a:off x="6667327" y="670873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流程图: 接点 52"/>
            <p:cNvSpPr/>
            <p:nvPr/>
          </p:nvSpPr>
          <p:spPr>
            <a:xfrm>
              <a:off x="6667327" y="168183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4" name="流程图: 接点 53"/>
            <p:cNvSpPr/>
            <p:nvPr/>
          </p:nvSpPr>
          <p:spPr>
            <a:xfrm>
              <a:off x="6667327" y="2692789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5" name="流程图: 接点 54"/>
            <p:cNvSpPr/>
            <p:nvPr/>
          </p:nvSpPr>
          <p:spPr>
            <a:xfrm>
              <a:off x="6667327" y="370374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6" name="流程图: 接点 55"/>
            <p:cNvSpPr/>
            <p:nvPr/>
          </p:nvSpPr>
          <p:spPr>
            <a:xfrm>
              <a:off x="6667327" y="4714705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7" name="流程图: 接点 56"/>
            <p:cNvSpPr/>
            <p:nvPr/>
          </p:nvSpPr>
          <p:spPr>
            <a:xfrm>
              <a:off x="6667327" y="572566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5640404" y="2974206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grpSp>
        <p:nvGrpSpPr>
          <p:cNvPr id="19" name="组合 18"/>
          <p:cNvGrpSpPr/>
          <p:nvPr/>
        </p:nvGrpSpPr>
        <p:grpSpPr>
          <a:xfrm>
            <a:off x="575256" y="1783261"/>
            <a:ext cx="5203027" cy="2049169"/>
            <a:chOff x="575256" y="1783261"/>
            <a:chExt cx="5203027" cy="2049169"/>
          </a:xfrm>
        </p:grpSpPr>
        <p:sp>
          <p:nvSpPr>
            <p:cNvPr id="9" name="文本框 8"/>
            <p:cNvSpPr txBox="1"/>
            <p:nvPr/>
          </p:nvSpPr>
          <p:spPr>
            <a:xfrm>
              <a:off x="575256" y="2909100"/>
              <a:ext cx="520302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5400" dirty="0">
                  <a:latin typeface="Arial Black" panose="020B0A04020102020204" pitchFamily="34" charset="0"/>
                </a:rPr>
                <a:t>Summarizing</a:t>
              </a:r>
              <a:endParaRPr lang="zh-CN" altLang="en-US" sz="5400" dirty="0">
                <a:latin typeface="Arial Black" panose="020B0A04020102020204" pitchFamily="34" charset="0"/>
              </a:endParaRPr>
            </a:p>
          </p:txBody>
        </p:sp>
        <p:pic>
          <p:nvPicPr>
            <p:cNvPr id="14" name="图形 13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 r="66342" b="13376"/>
            <a:stretch>
              <a:fillRect/>
            </a:stretch>
          </p:blipFill>
          <p:spPr>
            <a:xfrm>
              <a:off x="601964" y="1783261"/>
              <a:ext cx="4806068" cy="1190945"/>
            </a:xfrm>
            <a:prstGeom prst="rect">
              <a:avLst/>
            </a:prstGeom>
          </p:spPr>
        </p:pic>
      </p:grpSp>
      <p:pic>
        <p:nvPicPr>
          <p:cNvPr id="16" name="图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00000" flipH="1">
            <a:off x="9665879" y="182880"/>
            <a:ext cx="1843762" cy="1691652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7193725" y="1748742"/>
            <a:ext cx="40197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C00000"/>
                </a:solidFill>
                <a:latin typeface="Arial Black" panose="020B0A04020102020204" pitchFamily="34" charset="0"/>
              </a:rPr>
              <a:t>To be a good thinker?</a:t>
            </a:r>
            <a:endParaRPr lang="zh-CN" altLang="en-US" sz="24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7042153" y="2575521"/>
            <a:ext cx="47760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anose="02020603050405020304" charset="0"/>
                <a:cs typeface="Times New Roman" panose="02020603050405020304" charset="0"/>
              </a:rPr>
              <a:t>you should first be wary of some common logical fallacies, and secondly, you can refer to the five methods mentioned above to help you think through your problems. Finally, I hope everyone can learn to think.</a:t>
            </a:r>
            <a:endParaRPr lang="zh-CN" altLang="en-US" sz="24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圆角 13"/>
          <p:cNvSpPr/>
          <p:nvPr/>
        </p:nvSpPr>
        <p:spPr>
          <a:xfrm>
            <a:off x="345881" y="182880"/>
            <a:ext cx="11500238" cy="6492239"/>
          </a:xfrm>
          <a:prstGeom prst="round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2" name="图形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60978" t="-40754" b="2540"/>
          <a:stretch>
            <a:fillRect/>
          </a:stretch>
        </p:blipFill>
        <p:spPr>
          <a:xfrm>
            <a:off x="1833209" y="4755199"/>
            <a:ext cx="8312930" cy="191992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19715" y="1759689"/>
            <a:ext cx="995739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500" dirty="0">
                <a:latin typeface="Arial Black" panose="020B0A04020102020204" pitchFamily="34" charset="0"/>
              </a:rPr>
              <a:t>Thank you!!</a:t>
            </a:r>
            <a:endParaRPr lang="zh-CN" altLang="en-US" sz="11500" dirty="0">
              <a:latin typeface="Arial Black" panose="020B0A040201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>
          <a:xfrm>
            <a:off x="648582" y="182880"/>
            <a:ext cx="10894836" cy="6492239"/>
            <a:chOff x="86627" y="96253"/>
            <a:chExt cx="12105373" cy="6833936"/>
          </a:xfrm>
        </p:grpSpPr>
        <p:sp>
          <p:nvSpPr>
            <p:cNvPr id="8" name="矩形 7"/>
            <p:cNvSpPr/>
            <p:nvPr/>
          </p:nvSpPr>
          <p:spPr>
            <a:xfrm>
              <a:off x="5188688" y="744279"/>
              <a:ext cx="1839433" cy="568841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 Black" panose="020B0A04020102020204" pitchFamily="34" charset="0"/>
              </a:endParaRPr>
            </a:p>
          </p:txBody>
        </p:sp>
        <p:sp>
          <p:nvSpPr>
            <p:cNvPr id="6" name="矩形: 圆角 5"/>
            <p:cNvSpPr/>
            <p:nvPr/>
          </p:nvSpPr>
          <p:spPr>
            <a:xfrm>
              <a:off x="86627" y="96253"/>
              <a:ext cx="5486400" cy="6833936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 Black" panose="020B0A04020102020204" pitchFamily="34" charset="0"/>
              </a:endParaRPr>
            </a:p>
          </p:txBody>
        </p:sp>
        <p:sp>
          <p:nvSpPr>
            <p:cNvPr id="7" name="矩形: 圆角 6"/>
            <p:cNvSpPr/>
            <p:nvPr/>
          </p:nvSpPr>
          <p:spPr>
            <a:xfrm>
              <a:off x="6705600" y="96253"/>
              <a:ext cx="5486400" cy="6833936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altLang="zh-CN" sz="200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5054632" y="665318"/>
            <a:ext cx="2069895" cy="5527364"/>
            <a:chOff x="5054632" y="655497"/>
            <a:chExt cx="2069895" cy="5527364"/>
          </a:xfrm>
          <a:solidFill>
            <a:srgbClr val="A34511">
              <a:alpha val="89020"/>
            </a:srgbClr>
          </a:solidFill>
        </p:grpSpPr>
        <p:sp>
          <p:nvSpPr>
            <p:cNvPr id="3" name="流程图: 接点 2"/>
            <p:cNvSpPr/>
            <p:nvPr/>
          </p:nvSpPr>
          <p:spPr>
            <a:xfrm>
              <a:off x="5054632" y="65549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流程图: 接点 3"/>
            <p:cNvSpPr/>
            <p:nvPr/>
          </p:nvSpPr>
          <p:spPr>
            <a:xfrm>
              <a:off x="5054632" y="1728322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" name="流程图: 接点 4"/>
            <p:cNvSpPr/>
            <p:nvPr/>
          </p:nvSpPr>
          <p:spPr>
            <a:xfrm>
              <a:off x="5054632" y="280114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" name="流程图: 接点 10"/>
            <p:cNvSpPr/>
            <p:nvPr/>
          </p:nvSpPr>
          <p:spPr>
            <a:xfrm>
              <a:off x="5054632" y="3773299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" name="流程图: 接点 11"/>
            <p:cNvSpPr/>
            <p:nvPr/>
          </p:nvSpPr>
          <p:spPr>
            <a:xfrm>
              <a:off x="5054632" y="474545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" name="流程图: 接点 12"/>
            <p:cNvSpPr/>
            <p:nvPr/>
          </p:nvSpPr>
          <p:spPr>
            <a:xfrm>
              <a:off x="5054632" y="5710285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2" name="流程图: 接点 51"/>
            <p:cNvSpPr/>
            <p:nvPr/>
          </p:nvSpPr>
          <p:spPr>
            <a:xfrm>
              <a:off x="6667327" y="670873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流程图: 接点 52"/>
            <p:cNvSpPr/>
            <p:nvPr/>
          </p:nvSpPr>
          <p:spPr>
            <a:xfrm>
              <a:off x="6667327" y="168183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4" name="流程图: 接点 53"/>
            <p:cNvSpPr/>
            <p:nvPr/>
          </p:nvSpPr>
          <p:spPr>
            <a:xfrm>
              <a:off x="6667327" y="2692789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5" name="流程图: 接点 54"/>
            <p:cNvSpPr/>
            <p:nvPr/>
          </p:nvSpPr>
          <p:spPr>
            <a:xfrm>
              <a:off x="6667327" y="370374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6" name="流程图: 接点 55"/>
            <p:cNvSpPr/>
            <p:nvPr/>
          </p:nvSpPr>
          <p:spPr>
            <a:xfrm>
              <a:off x="6667327" y="4714705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7" name="流程图: 接点 56"/>
            <p:cNvSpPr/>
            <p:nvPr/>
          </p:nvSpPr>
          <p:spPr>
            <a:xfrm>
              <a:off x="6667327" y="572566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7124700" y="1002030"/>
            <a:ext cx="4766310" cy="3449955"/>
            <a:chOff x="7124700" y="1002030"/>
            <a:chExt cx="4766310" cy="3449955"/>
          </a:xfrm>
        </p:grpSpPr>
        <p:sp>
          <p:nvSpPr>
            <p:cNvPr id="19" name="文本框 18"/>
            <p:cNvSpPr txBox="1"/>
            <p:nvPr/>
          </p:nvSpPr>
          <p:spPr>
            <a:xfrm>
              <a:off x="7669530" y="1002030"/>
              <a:ext cx="4064000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critical  thinking</a:t>
              </a:r>
              <a:endParaRPr lang="zh-CN" altLang="en-US" sz="2800" dirty="0"/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124700" y="1934210"/>
              <a:ext cx="4064000" cy="1938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the process of thinking carefully about a subject or idea</a:t>
              </a:r>
              <a:r>
                <a:rPr lang="en-US" altLang="zh-CN" sz="2400" dirty="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,  without allowing feelings or opinions to affect you.</a:t>
              </a:r>
              <a:endParaRPr lang="en-US" altLang="zh-CN" sz="2400" dirty="0">
                <a:latin typeface="Times New Roman" panose="02020603050405020304" charset="0"/>
                <a:cs typeface="Times New Roman" panose="02020603050405020304" charset="0"/>
              </a:endParaRPr>
            </a:p>
            <a:p>
              <a:endParaRPr lang="zh-CN" altLang="en-US" sz="2400" dirty="0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7827010" y="3991610"/>
              <a:ext cx="4064000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ym typeface="+mn-ea"/>
                </a:rPr>
                <a:t>——</a:t>
              </a:r>
              <a:r>
                <a:rPr lang="zh-CN" altLang="en-US" sz="2400" dirty="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Cambridge</a:t>
              </a:r>
              <a:r>
                <a:rPr lang="zh-CN" altLang="en-US" sz="2400" dirty="0"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 dictionary</a:t>
              </a:r>
              <a:endParaRPr lang="zh-CN" altLang="en-US" sz="2400" dirty="0"/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1100874" y="2023795"/>
            <a:ext cx="4064000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Arial Black" panose="020B0A04020102020204" pitchFamily="34" charset="0"/>
                <a:cs typeface="Arial Black" panose="020B0A04020102020204" pitchFamily="34" charset="0"/>
              </a:rPr>
              <a:t>        what is</a:t>
            </a:r>
            <a:r>
              <a:rPr lang="en-US" altLang="zh-CN" sz="4800" dirty="0">
                <a:latin typeface="Arial Black" panose="020B0A04020102020204" pitchFamily="34" charset="0"/>
                <a:cs typeface="Arial Black" panose="020B0A04020102020204" pitchFamily="34" charset="0"/>
              </a:rPr>
              <a:t> </a:t>
            </a:r>
            <a:endParaRPr lang="en-US" altLang="zh-CN" sz="4800" dirty="0">
              <a:latin typeface="Arial Black" panose="020B0A04020102020204" pitchFamily="34" charset="0"/>
              <a:cs typeface="Arial Black" panose="020B0A04020102020204" pitchFamily="34" charset="0"/>
            </a:endParaRPr>
          </a:p>
          <a:p>
            <a:endParaRPr lang="en-US" altLang="zh-CN" sz="3200" dirty="0">
              <a:latin typeface="Arial Black" panose="020B0A04020102020204" pitchFamily="34" charset="0"/>
              <a:cs typeface="Arial Black" panose="020B0A04020102020204" pitchFamily="34" charset="0"/>
            </a:endParaRPr>
          </a:p>
          <a:p>
            <a:r>
              <a:rPr lang="en-US" altLang="zh-CN" sz="3200" dirty="0">
                <a:latin typeface="Arial Black" panose="020B0A04020102020204" pitchFamily="34" charset="0"/>
                <a:cs typeface="Arial Black" panose="020B0A04020102020204" pitchFamily="34" charset="0"/>
              </a:rPr>
              <a:t>Critical Thinking?</a:t>
            </a:r>
            <a:endParaRPr lang="en-US" altLang="zh-CN" sz="3200" dirty="0">
              <a:latin typeface="Arial Black" panose="020B0A04020102020204" pitchFamily="34" charset="0"/>
              <a:cs typeface="Arial Black" panose="020B0A04020102020204" pitchFamily="34" charset="0"/>
            </a:endParaRPr>
          </a:p>
        </p:txBody>
      </p:sp>
      <p:pic>
        <p:nvPicPr>
          <p:cNvPr id="18" name="图形 1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424697" y="3039568"/>
            <a:ext cx="5227873" cy="41720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>
          <a:xfrm>
            <a:off x="700899" y="182880"/>
            <a:ext cx="10894836" cy="6492239"/>
            <a:chOff x="86627" y="96253"/>
            <a:chExt cx="12105373" cy="6833936"/>
          </a:xfrm>
        </p:grpSpPr>
        <p:sp>
          <p:nvSpPr>
            <p:cNvPr id="8" name="矩形 7"/>
            <p:cNvSpPr/>
            <p:nvPr/>
          </p:nvSpPr>
          <p:spPr>
            <a:xfrm>
              <a:off x="5188688" y="744279"/>
              <a:ext cx="1839433" cy="568841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6" name="矩形: 圆角 5"/>
            <p:cNvSpPr/>
            <p:nvPr/>
          </p:nvSpPr>
          <p:spPr>
            <a:xfrm>
              <a:off x="86627" y="96253"/>
              <a:ext cx="5486400" cy="6833936"/>
            </a:xfrm>
            <a:prstGeom prst="roundRect">
              <a:avLst/>
            </a:prstGeom>
            <a:solidFill>
              <a:srgbClr val="E8E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7" name="矩形: 圆角 6"/>
            <p:cNvSpPr/>
            <p:nvPr/>
          </p:nvSpPr>
          <p:spPr>
            <a:xfrm>
              <a:off x="6705600" y="96253"/>
              <a:ext cx="5486400" cy="6833936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altLang="zh-CN" sz="20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5054632" y="665318"/>
            <a:ext cx="2069895" cy="5527364"/>
            <a:chOff x="5054632" y="655497"/>
            <a:chExt cx="2069895" cy="5527364"/>
          </a:xfrm>
          <a:solidFill>
            <a:srgbClr val="A34511">
              <a:alpha val="89020"/>
            </a:srgbClr>
          </a:solidFill>
        </p:grpSpPr>
        <p:sp>
          <p:nvSpPr>
            <p:cNvPr id="3" name="流程图: 接点 2"/>
            <p:cNvSpPr/>
            <p:nvPr/>
          </p:nvSpPr>
          <p:spPr>
            <a:xfrm>
              <a:off x="5054632" y="65549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流程图: 接点 3"/>
            <p:cNvSpPr/>
            <p:nvPr/>
          </p:nvSpPr>
          <p:spPr>
            <a:xfrm>
              <a:off x="5054632" y="1728322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" name="流程图: 接点 4"/>
            <p:cNvSpPr/>
            <p:nvPr/>
          </p:nvSpPr>
          <p:spPr>
            <a:xfrm>
              <a:off x="5054632" y="280114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" name="流程图: 接点 10"/>
            <p:cNvSpPr/>
            <p:nvPr/>
          </p:nvSpPr>
          <p:spPr>
            <a:xfrm>
              <a:off x="5054632" y="3773299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" name="流程图: 接点 11"/>
            <p:cNvSpPr/>
            <p:nvPr/>
          </p:nvSpPr>
          <p:spPr>
            <a:xfrm>
              <a:off x="5054632" y="474545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" name="流程图: 接点 12"/>
            <p:cNvSpPr/>
            <p:nvPr/>
          </p:nvSpPr>
          <p:spPr>
            <a:xfrm>
              <a:off x="5054632" y="5710285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2" name="流程图: 接点 51"/>
            <p:cNvSpPr/>
            <p:nvPr/>
          </p:nvSpPr>
          <p:spPr>
            <a:xfrm>
              <a:off x="6667327" y="670873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流程图: 接点 52"/>
            <p:cNvSpPr/>
            <p:nvPr/>
          </p:nvSpPr>
          <p:spPr>
            <a:xfrm>
              <a:off x="6667327" y="168183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4" name="流程图: 接点 53"/>
            <p:cNvSpPr/>
            <p:nvPr/>
          </p:nvSpPr>
          <p:spPr>
            <a:xfrm>
              <a:off x="6667327" y="2692789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5" name="流程图: 接点 54"/>
            <p:cNvSpPr/>
            <p:nvPr/>
          </p:nvSpPr>
          <p:spPr>
            <a:xfrm>
              <a:off x="6667327" y="370374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6" name="流程图: 接点 55"/>
            <p:cNvSpPr/>
            <p:nvPr/>
          </p:nvSpPr>
          <p:spPr>
            <a:xfrm>
              <a:off x="6667327" y="4714705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7" name="流程图: 接点 56"/>
            <p:cNvSpPr/>
            <p:nvPr/>
          </p:nvSpPr>
          <p:spPr>
            <a:xfrm>
              <a:off x="6667327" y="572566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1093938" y="2203767"/>
            <a:ext cx="4301490" cy="17735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US" altLang="zh-CN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80273" y="2102728"/>
            <a:ext cx="4415155" cy="1800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zh-CN" sz="2800" dirty="0">
                <a:latin typeface="Arial Black" panose="020B0A04020102020204" pitchFamily="34" charset="0"/>
                <a:cs typeface="Arial Black" panose="020B0A04020102020204" pitchFamily="34" charset="0"/>
              </a:rPr>
              <a:t>some common </a:t>
            </a:r>
            <a:r>
              <a:rPr lang="en-US" altLang="zh-CN" sz="3200" dirty="0">
                <a:latin typeface="Arial Black" panose="020B0A04020102020204" pitchFamily="34" charset="0"/>
                <a:cs typeface="Arial Black" panose="020B0A04020102020204" pitchFamily="34" charset="0"/>
              </a:rPr>
              <a:t>logical  fallacies</a:t>
            </a:r>
            <a:endParaRPr lang="en-US" altLang="zh-CN" sz="3200" dirty="0">
              <a:latin typeface="Arial Black" panose="020B0A04020102020204" pitchFamily="34" charset="0"/>
              <a:cs typeface="Arial Black" panose="020B0A0402010202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255399" y="993503"/>
            <a:ext cx="4660265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Arial Black" panose="020B0A04020102020204" pitchFamily="34" charset="0"/>
                <a:cs typeface="Arial Black" panose="020B0A04020102020204" pitchFamily="34" charset="0"/>
              </a:rPr>
              <a:t>1.slippery slope</a:t>
            </a:r>
            <a:endParaRPr lang="en-US" altLang="zh-CN" sz="2800" dirty="0">
              <a:latin typeface="Arial Black" panose="020B0A04020102020204" pitchFamily="34" charset="0"/>
              <a:cs typeface="Arial Black" panose="020B0A04020102020204" pitchFamily="34" charset="0"/>
            </a:endParaRPr>
          </a:p>
          <a:p>
            <a:endParaRPr lang="en-US" altLang="zh-CN" sz="2800" dirty="0">
              <a:latin typeface="Arial Black" panose="020B0A04020102020204" pitchFamily="34" charset="0"/>
              <a:cs typeface="Arial Black" panose="020B0A04020102020204" pitchFamily="34" charset="0"/>
            </a:endParaRPr>
          </a:p>
          <a:p>
            <a:endParaRPr lang="en-US" altLang="zh-CN" sz="2800" dirty="0">
              <a:latin typeface="Arial Black" panose="020B0A04020102020204" pitchFamily="34" charset="0"/>
              <a:cs typeface="Arial Black" panose="020B0A04020102020204" pitchFamily="34" charset="0"/>
              <a:sym typeface="+mn-ea"/>
            </a:endParaRPr>
          </a:p>
          <a:p>
            <a:r>
              <a:rPr lang="en-US" altLang="zh-CN" sz="2800" dirty="0">
                <a:latin typeface="Arial Black" panose="020B0A04020102020204" pitchFamily="34" charset="0"/>
                <a:cs typeface="Arial Black" panose="020B0A04020102020204" pitchFamily="34" charset="0"/>
                <a:sym typeface="+mn-ea"/>
              </a:rPr>
              <a:t>2.straw man fallacy</a:t>
            </a:r>
            <a:endParaRPr lang="en-US" altLang="zh-CN" sz="2800" dirty="0">
              <a:latin typeface="Arial Black" panose="020B0A04020102020204" pitchFamily="34" charset="0"/>
              <a:cs typeface="Arial Black" panose="020B0A04020102020204" pitchFamily="34" charset="0"/>
              <a:sym typeface="+mn-ea"/>
            </a:endParaRPr>
          </a:p>
          <a:p>
            <a:endParaRPr lang="en-US" altLang="zh-CN" sz="2800" dirty="0">
              <a:latin typeface="Arial Black" panose="020B0A04020102020204" pitchFamily="34" charset="0"/>
              <a:cs typeface="Arial Black" panose="020B0A04020102020204" pitchFamily="34" charset="0"/>
            </a:endParaRPr>
          </a:p>
          <a:p>
            <a:endParaRPr lang="en-US" altLang="zh-CN" sz="2800" dirty="0">
              <a:latin typeface="Arial Black" panose="020B0A04020102020204" pitchFamily="34" charset="0"/>
              <a:cs typeface="Arial Black" panose="020B0A04020102020204" pitchFamily="34" charset="0"/>
            </a:endParaRPr>
          </a:p>
          <a:p>
            <a:r>
              <a:rPr lang="en-US" altLang="zh-CN" sz="2800" dirty="0">
                <a:latin typeface="Arial Black" panose="020B0A04020102020204" pitchFamily="34" charset="0"/>
                <a:cs typeface="Arial Black" panose="020B0A04020102020204" pitchFamily="34" charset="0"/>
              </a:rPr>
              <a:t>3.circular reasoning</a:t>
            </a:r>
            <a:endParaRPr lang="en-US" altLang="zh-CN" sz="2800" dirty="0">
              <a:latin typeface="Arial Black" panose="020B0A04020102020204" pitchFamily="34" charset="0"/>
              <a:cs typeface="Arial Black" panose="020B0A04020102020204" pitchFamily="34" charset="0"/>
            </a:endParaRPr>
          </a:p>
          <a:p>
            <a:endParaRPr lang="en-US" altLang="zh-CN" sz="2800" dirty="0">
              <a:latin typeface="Arial Black" panose="020B0A04020102020204" pitchFamily="34" charset="0"/>
              <a:cs typeface="Arial Black" panose="020B0A04020102020204" pitchFamily="34" charset="0"/>
            </a:endParaRPr>
          </a:p>
          <a:p>
            <a:endParaRPr lang="en-US" altLang="zh-CN" sz="2800" dirty="0">
              <a:latin typeface="Arial Black" panose="020B0A04020102020204" pitchFamily="34" charset="0"/>
              <a:cs typeface="Arial Black" panose="020B0A04020102020204" pitchFamily="34" charset="0"/>
            </a:endParaRPr>
          </a:p>
          <a:p>
            <a:r>
              <a:rPr lang="en-US" altLang="zh-CN" sz="2800" dirty="0">
                <a:latin typeface="Arial Black" panose="020B0A04020102020204" pitchFamily="34" charset="0"/>
                <a:cs typeface="Arial Black" panose="020B0A04020102020204" pitchFamily="34" charset="0"/>
              </a:rPr>
              <a:t>4.beggar logic</a:t>
            </a:r>
            <a:endParaRPr lang="en-US" altLang="zh-CN" sz="2800" dirty="0">
              <a:latin typeface="Arial Black" panose="020B0A04020102020204" pitchFamily="34" charset="0"/>
              <a:cs typeface="Arial Black" panose="020B0A04020102020204" pitchFamily="34" charset="0"/>
            </a:endParaRPr>
          </a:p>
          <a:p>
            <a:endParaRPr lang="en-US" altLang="zh-CN" dirty="0"/>
          </a:p>
          <a:p>
            <a:endParaRPr lang="en-US" altLang="zh-CN" dirty="0"/>
          </a:p>
        </p:txBody>
      </p:sp>
      <p:pic>
        <p:nvPicPr>
          <p:cNvPr id="16" name="图形 1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39043" y="1691652"/>
            <a:ext cx="1723263" cy="3636140"/>
          </a:xfrm>
          <a:prstGeom prst="rect">
            <a:avLst/>
          </a:prstGeom>
        </p:spPr>
      </p:pic>
      <p:pic>
        <p:nvPicPr>
          <p:cNvPr id="31" name="图形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10265860" y="4081251"/>
            <a:ext cx="1274239" cy="18828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5302032" y="798505"/>
            <a:ext cx="1655490" cy="540399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2" name="组合 31"/>
          <p:cNvGrpSpPr/>
          <p:nvPr/>
        </p:nvGrpSpPr>
        <p:grpSpPr>
          <a:xfrm>
            <a:off x="682359" y="182880"/>
            <a:ext cx="10894836" cy="6492239"/>
            <a:chOff x="86627" y="96253"/>
            <a:chExt cx="12105373" cy="6833936"/>
          </a:xfrm>
          <a:solidFill>
            <a:srgbClr val="E8E8E8"/>
          </a:solidFill>
        </p:grpSpPr>
        <p:sp>
          <p:nvSpPr>
            <p:cNvPr id="6" name="矩形: 圆角 5"/>
            <p:cNvSpPr/>
            <p:nvPr/>
          </p:nvSpPr>
          <p:spPr>
            <a:xfrm>
              <a:off x="86627" y="96253"/>
              <a:ext cx="5486400" cy="683393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: 圆角 6"/>
            <p:cNvSpPr/>
            <p:nvPr/>
          </p:nvSpPr>
          <p:spPr>
            <a:xfrm>
              <a:off x="6705600" y="96253"/>
              <a:ext cx="5486400" cy="683393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5054632" y="665318"/>
            <a:ext cx="2069895" cy="5527364"/>
            <a:chOff x="5054632" y="655497"/>
            <a:chExt cx="2069895" cy="5527364"/>
          </a:xfrm>
          <a:solidFill>
            <a:srgbClr val="A34511">
              <a:alpha val="89020"/>
            </a:srgbClr>
          </a:solidFill>
        </p:grpSpPr>
        <p:sp>
          <p:nvSpPr>
            <p:cNvPr id="3" name="流程图: 接点 2"/>
            <p:cNvSpPr/>
            <p:nvPr/>
          </p:nvSpPr>
          <p:spPr>
            <a:xfrm>
              <a:off x="5054632" y="65549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流程图: 接点 3"/>
            <p:cNvSpPr/>
            <p:nvPr/>
          </p:nvSpPr>
          <p:spPr>
            <a:xfrm>
              <a:off x="5054632" y="1728322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" name="流程图: 接点 4"/>
            <p:cNvSpPr/>
            <p:nvPr/>
          </p:nvSpPr>
          <p:spPr>
            <a:xfrm>
              <a:off x="5054632" y="280114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" name="流程图: 接点 10"/>
            <p:cNvSpPr/>
            <p:nvPr/>
          </p:nvSpPr>
          <p:spPr>
            <a:xfrm>
              <a:off x="5054632" y="3773299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" name="流程图: 接点 11"/>
            <p:cNvSpPr/>
            <p:nvPr/>
          </p:nvSpPr>
          <p:spPr>
            <a:xfrm>
              <a:off x="5054632" y="474545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" name="流程图: 接点 12"/>
            <p:cNvSpPr/>
            <p:nvPr/>
          </p:nvSpPr>
          <p:spPr>
            <a:xfrm>
              <a:off x="5054632" y="5710285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2" name="流程图: 接点 51"/>
            <p:cNvSpPr/>
            <p:nvPr/>
          </p:nvSpPr>
          <p:spPr>
            <a:xfrm>
              <a:off x="6667327" y="670873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流程图: 接点 52"/>
            <p:cNvSpPr/>
            <p:nvPr/>
          </p:nvSpPr>
          <p:spPr>
            <a:xfrm>
              <a:off x="6667327" y="168183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4" name="流程图: 接点 53"/>
            <p:cNvSpPr/>
            <p:nvPr/>
          </p:nvSpPr>
          <p:spPr>
            <a:xfrm>
              <a:off x="6667327" y="2692789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5" name="流程图: 接点 54"/>
            <p:cNvSpPr/>
            <p:nvPr/>
          </p:nvSpPr>
          <p:spPr>
            <a:xfrm>
              <a:off x="6667327" y="370374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6" name="流程图: 接点 55"/>
            <p:cNvSpPr/>
            <p:nvPr/>
          </p:nvSpPr>
          <p:spPr>
            <a:xfrm>
              <a:off x="6667327" y="4714705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7" name="流程图: 接点 56"/>
            <p:cNvSpPr/>
            <p:nvPr/>
          </p:nvSpPr>
          <p:spPr>
            <a:xfrm>
              <a:off x="6667327" y="572566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5833110" y="2644170"/>
            <a:ext cx="5257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600" dirty="0">
                <a:latin typeface="Times New Roman" panose="02020603050405020304" charset="0"/>
                <a:cs typeface="Times New Roman" panose="02020603050405020304" charset="0"/>
              </a:rPr>
              <a:t>Ⅰ</a:t>
            </a:r>
            <a:endParaRPr lang="en-US" altLang="zh-CN" sz="96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152419" y="2407123"/>
            <a:ext cx="4868044" cy="19297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4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华文隶书" panose="02010800040101010101" charset="-122"/>
                <a:cs typeface="Times New Roman" panose="02020603050405020304" charset="0"/>
              </a:rPr>
              <a:t>slippery slope</a:t>
            </a:r>
            <a:endParaRPr lang="en-US" altLang="zh-CN" sz="4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  <a:cs typeface="Times New Roman" panose="02020603050405020304" charset="0"/>
            </a:endParaRPr>
          </a:p>
          <a:p>
            <a:r>
              <a:rPr lang="en-US" altLang="zh-CN" sz="4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隶书" panose="02010509060101010101" charset="-122"/>
                <a:cs typeface="Times New Roman" panose="02020603050405020304" charset="0"/>
              </a:rPr>
              <a:t> </a:t>
            </a:r>
            <a:r>
              <a:rPr lang="zh-CN" altLang="en-US" sz="4400" dirty="0">
                <a:solidFill>
                  <a:schemeClr val="accent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滑坡谬误</a:t>
            </a:r>
            <a:endParaRPr lang="zh-CN" altLang="en-US" sz="4400" dirty="0">
              <a:solidFill>
                <a:schemeClr val="accent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1161716" y="673437"/>
            <a:ext cx="3359644" cy="5546090"/>
            <a:chOff x="1132840" y="485775"/>
            <a:chExt cx="3359644" cy="5546090"/>
          </a:xfrm>
        </p:grpSpPr>
        <p:sp>
          <p:nvSpPr>
            <p:cNvPr id="14" name="圆角矩形 13"/>
            <p:cNvSpPr/>
            <p:nvPr/>
          </p:nvSpPr>
          <p:spPr>
            <a:xfrm>
              <a:off x="1132840" y="485775"/>
              <a:ext cx="3126105" cy="56324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336040" y="582930"/>
              <a:ext cx="271907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  <a:sym typeface="+mn-ea"/>
                </a:rPr>
                <a:t>No good elementary school </a:t>
              </a:r>
              <a:endParaRPr lang="zh-CN" altLang="en-US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6" name="圆角矩形 15"/>
            <p:cNvSpPr/>
            <p:nvPr>
              <p:custDataLst>
                <p:tags r:id="rId1"/>
              </p:custDataLst>
            </p:nvPr>
          </p:nvSpPr>
          <p:spPr>
            <a:xfrm>
              <a:off x="1132840" y="1310640"/>
              <a:ext cx="3126105" cy="56324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7" name="圆角矩形 16"/>
            <p:cNvSpPr/>
            <p:nvPr>
              <p:custDataLst>
                <p:tags r:id="rId2"/>
              </p:custDataLst>
            </p:nvPr>
          </p:nvSpPr>
          <p:spPr>
            <a:xfrm>
              <a:off x="1132840" y="2135505"/>
              <a:ext cx="3126105" cy="56324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8" name="圆角矩形 17"/>
            <p:cNvSpPr/>
            <p:nvPr>
              <p:custDataLst>
                <p:tags r:id="rId3"/>
              </p:custDataLst>
            </p:nvPr>
          </p:nvSpPr>
          <p:spPr>
            <a:xfrm>
              <a:off x="1132840" y="2960370"/>
              <a:ext cx="3126105" cy="56324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9" name="圆角矩形 18"/>
            <p:cNvSpPr/>
            <p:nvPr>
              <p:custDataLst>
                <p:tags r:id="rId4"/>
              </p:custDataLst>
            </p:nvPr>
          </p:nvSpPr>
          <p:spPr>
            <a:xfrm>
              <a:off x="1132840" y="3785235"/>
              <a:ext cx="3126105" cy="56324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0" name="圆角矩形 19"/>
            <p:cNvSpPr/>
            <p:nvPr>
              <p:custDataLst>
                <p:tags r:id="rId5"/>
              </p:custDataLst>
            </p:nvPr>
          </p:nvSpPr>
          <p:spPr>
            <a:xfrm>
              <a:off x="1132840" y="4610100"/>
              <a:ext cx="3126105" cy="56324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1" name="圆角矩形 20"/>
            <p:cNvSpPr/>
            <p:nvPr>
              <p:custDataLst>
                <p:tags r:id="rId6"/>
              </p:custDataLst>
            </p:nvPr>
          </p:nvSpPr>
          <p:spPr>
            <a:xfrm>
              <a:off x="1147127" y="5468620"/>
              <a:ext cx="3126105" cy="56324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1336040" y="1369695"/>
              <a:ext cx="256286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  <a:sym typeface="+mn-ea"/>
                </a:rPr>
                <a:t>No good middle school </a:t>
              </a:r>
              <a:endParaRPr lang="zh-CN" altLang="en-US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1386840" y="2232660"/>
              <a:ext cx="213995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  <a:sym typeface="+mn-ea"/>
                </a:rPr>
                <a:t>No good high school </a:t>
              </a:r>
              <a:endParaRPr lang="zh-CN" altLang="en-US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1386840" y="3058160"/>
              <a:ext cx="200025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  <a:sym typeface="+mn-ea"/>
                </a:rPr>
                <a:t>No good university </a:t>
              </a:r>
              <a:endParaRPr lang="zh-CN" altLang="en-US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1242060" y="3902075"/>
              <a:ext cx="32504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  <a:sym typeface="+mn-ea"/>
                </a:rPr>
                <a:t> No excellent graduate studies</a:t>
              </a:r>
              <a:endParaRPr lang="zh-CN" altLang="en-US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1386840" y="4745990"/>
              <a:ext cx="136525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  <a:sym typeface="+mn-ea"/>
                </a:rPr>
                <a:t>No good job </a:t>
              </a:r>
              <a:endParaRPr lang="zh-CN" altLang="en-US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1815782" y="5580406"/>
              <a:ext cx="128206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  <a:sym typeface="+mn-ea"/>
                </a:rPr>
                <a:t>Life failure</a:t>
              </a:r>
              <a:endParaRPr lang="zh-CN" altLang="en-US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1" name="下箭头 30"/>
            <p:cNvSpPr/>
            <p:nvPr>
              <p:custDataLst>
                <p:tags r:id="rId7"/>
              </p:custDataLst>
            </p:nvPr>
          </p:nvSpPr>
          <p:spPr>
            <a:xfrm flipH="1">
              <a:off x="2052955" y="1830070"/>
              <a:ext cx="922655" cy="309880"/>
            </a:xfrm>
            <a:prstGeom prst="downArrow">
              <a:avLst>
                <a:gd name="adj1" fmla="val 10303"/>
                <a:gd name="adj2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3" name="下箭头 32"/>
            <p:cNvSpPr/>
            <p:nvPr>
              <p:custDataLst>
                <p:tags r:id="rId8"/>
              </p:custDataLst>
            </p:nvPr>
          </p:nvSpPr>
          <p:spPr>
            <a:xfrm flipH="1">
              <a:off x="2052955" y="1005840"/>
              <a:ext cx="922655" cy="309880"/>
            </a:xfrm>
            <a:prstGeom prst="downArrow">
              <a:avLst>
                <a:gd name="adj1" fmla="val 10303"/>
                <a:gd name="adj2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4" name="下箭头 33"/>
            <p:cNvSpPr/>
            <p:nvPr>
              <p:custDataLst>
                <p:tags r:id="rId9"/>
              </p:custDataLst>
            </p:nvPr>
          </p:nvSpPr>
          <p:spPr>
            <a:xfrm flipH="1">
              <a:off x="2052955" y="2665095"/>
              <a:ext cx="922655" cy="309880"/>
            </a:xfrm>
            <a:prstGeom prst="downArrow">
              <a:avLst>
                <a:gd name="adj1" fmla="val 10303"/>
                <a:gd name="adj2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5" name="下箭头 34"/>
            <p:cNvSpPr/>
            <p:nvPr>
              <p:custDataLst>
                <p:tags r:id="rId10"/>
              </p:custDataLst>
            </p:nvPr>
          </p:nvSpPr>
          <p:spPr>
            <a:xfrm flipH="1">
              <a:off x="2052955" y="3557905"/>
              <a:ext cx="922655" cy="309880"/>
            </a:xfrm>
            <a:prstGeom prst="downArrow">
              <a:avLst>
                <a:gd name="adj1" fmla="val 10303"/>
                <a:gd name="adj2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6" name="下箭头 35"/>
            <p:cNvSpPr/>
            <p:nvPr>
              <p:custDataLst>
                <p:tags r:id="rId11"/>
              </p:custDataLst>
            </p:nvPr>
          </p:nvSpPr>
          <p:spPr>
            <a:xfrm flipH="1">
              <a:off x="2052955" y="4344670"/>
              <a:ext cx="922655" cy="309880"/>
            </a:xfrm>
            <a:prstGeom prst="downArrow">
              <a:avLst>
                <a:gd name="adj1" fmla="val 10303"/>
                <a:gd name="adj2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7" name="下箭头 36"/>
            <p:cNvSpPr/>
            <p:nvPr>
              <p:custDataLst>
                <p:tags r:id="rId12"/>
              </p:custDataLst>
            </p:nvPr>
          </p:nvSpPr>
          <p:spPr>
            <a:xfrm flipH="1">
              <a:off x="1995805" y="5158740"/>
              <a:ext cx="922655" cy="309880"/>
            </a:xfrm>
            <a:prstGeom prst="downArrow">
              <a:avLst>
                <a:gd name="adj1" fmla="val 10303"/>
                <a:gd name="adj2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302032" y="798505"/>
            <a:ext cx="1655490" cy="540399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2" name="组合 31"/>
          <p:cNvGrpSpPr/>
          <p:nvPr/>
        </p:nvGrpSpPr>
        <p:grpSpPr>
          <a:xfrm>
            <a:off x="648582" y="182879"/>
            <a:ext cx="10894836" cy="6492239"/>
            <a:chOff x="86627" y="96253"/>
            <a:chExt cx="12105373" cy="6833936"/>
          </a:xfrm>
          <a:solidFill>
            <a:srgbClr val="E8E8E8"/>
          </a:solidFill>
        </p:grpSpPr>
        <p:sp>
          <p:nvSpPr>
            <p:cNvPr id="6" name="矩形: 圆角 5"/>
            <p:cNvSpPr/>
            <p:nvPr/>
          </p:nvSpPr>
          <p:spPr>
            <a:xfrm>
              <a:off x="86627" y="96253"/>
              <a:ext cx="5486400" cy="683393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: 圆角 6"/>
            <p:cNvSpPr/>
            <p:nvPr/>
          </p:nvSpPr>
          <p:spPr>
            <a:xfrm>
              <a:off x="6705600" y="96253"/>
              <a:ext cx="5486400" cy="683393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5054632" y="665318"/>
            <a:ext cx="2069895" cy="5527364"/>
            <a:chOff x="5054632" y="655497"/>
            <a:chExt cx="2069895" cy="5527364"/>
          </a:xfrm>
          <a:solidFill>
            <a:srgbClr val="A34511">
              <a:alpha val="89020"/>
            </a:srgbClr>
          </a:solidFill>
        </p:grpSpPr>
        <p:sp>
          <p:nvSpPr>
            <p:cNvPr id="3" name="流程图: 接点 2"/>
            <p:cNvSpPr/>
            <p:nvPr/>
          </p:nvSpPr>
          <p:spPr>
            <a:xfrm>
              <a:off x="5054632" y="65549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流程图: 接点 3"/>
            <p:cNvSpPr/>
            <p:nvPr/>
          </p:nvSpPr>
          <p:spPr>
            <a:xfrm>
              <a:off x="5054632" y="1728322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" name="流程图: 接点 4"/>
            <p:cNvSpPr/>
            <p:nvPr/>
          </p:nvSpPr>
          <p:spPr>
            <a:xfrm>
              <a:off x="5054632" y="280114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" name="流程图: 接点 10"/>
            <p:cNvSpPr/>
            <p:nvPr/>
          </p:nvSpPr>
          <p:spPr>
            <a:xfrm>
              <a:off x="5054632" y="3773299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" name="流程图: 接点 11"/>
            <p:cNvSpPr/>
            <p:nvPr/>
          </p:nvSpPr>
          <p:spPr>
            <a:xfrm>
              <a:off x="5054632" y="474545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" name="流程图: 接点 12"/>
            <p:cNvSpPr/>
            <p:nvPr/>
          </p:nvSpPr>
          <p:spPr>
            <a:xfrm>
              <a:off x="5054632" y="5710285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2" name="流程图: 接点 51"/>
            <p:cNvSpPr/>
            <p:nvPr/>
          </p:nvSpPr>
          <p:spPr>
            <a:xfrm>
              <a:off x="6667327" y="670873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流程图: 接点 52"/>
            <p:cNvSpPr/>
            <p:nvPr/>
          </p:nvSpPr>
          <p:spPr>
            <a:xfrm>
              <a:off x="6667327" y="168183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4" name="流程图: 接点 53"/>
            <p:cNvSpPr/>
            <p:nvPr/>
          </p:nvSpPr>
          <p:spPr>
            <a:xfrm>
              <a:off x="6667327" y="2692789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5" name="流程图: 接点 54"/>
            <p:cNvSpPr/>
            <p:nvPr/>
          </p:nvSpPr>
          <p:spPr>
            <a:xfrm>
              <a:off x="6667327" y="370374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6" name="流程图: 接点 55"/>
            <p:cNvSpPr/>
            <p:nvPr/>
          </p:nvSpPr>
          <p:spPr>
            <a:xfrm>
              <a:off x="6667327" y="4714705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7" name="流程图: 接点 56"/>
            <p:cNvSpPr/>
            <p:nvPr/>
          </p:nvSpPr>
          <p:spPr>
            <a:xfrm>
              <a:off x="6667327" y="572566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7357354" y="2478087"/>
            <a:ext cx="4090002" cy="19018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4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4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cs typeface="Times New Roman" panose="02020603050405020304" charset="0"/>
              </a:rPr>
              <a:t>Straw man</a:t>
            </a:r>
            <a:endParaRPr lang="zh-CN" altLang="en-US" sz="4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lvl="1"/>
            <a:r>
              <a:rPr lang="zh-CN" altLang="en-US" sz="4400" dirty="0">
                <a:solidFill>
                  <a:schemeClr val="accent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稻草人谬误 </a:t>
            </a:r>
            <a:endParaRPr lang="zh-CN" altLang="en-US" sz="4400" dirty="0">
              <a:solidFill>
                <a:schemeClr val="accent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578163" y="2458091"/>
            <a:ext cx="1111712" cy="10541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9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Ⅱ</a:t>
            </a:r>
            <a:endParaRPr lang="en-US" altLang="zh-CN" sz="96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-184919" y="717267"/>
            <a:ext cx="5412441" cy="2359227"/>
            <a:chOff x="-184919" y="717267"/>
            <a:chExt cx="5412441" cy="2359227"/>
          </a:xfrm>
        </p:grpSpPr>
        <p:sp>
          <p:nvSpPr>
            <p:cNvPr id="16" name="文本框 15"/>
            <p:cNvSpPr txBox="1"/>
            <p:nvPr/>
          </p:nvSpPr>
          <p:spPr>
            <a:xfrm>
              <a:off x="1206968" y="1549230"/>
              <a:ext cx="4020554" cy="83502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just"/>
              <a:r>
                <a:rPr lang="en-US" altLang="zh-CN" sz="2400" kern="100" dirty="0">
                  <a:effectLst/>
                  <a:latin typeface="Times New Roman" panose="02020603050405020304" charset="0"/>
                  <a:ea typeface="等线" panose="02010600030101010101" pitchFamily="2" charset="-122"/>
                  <a:cs typeface="Times New Roman" panose="02020603050405020304" charset="0"/>
                </a:rPr>
                <a:t>You don't use Huawei phone, you are not patriotic.</a:t>
              </a:r>
              <a:endParaRPr lang="zh-CN" altLang="zh-CN" sz="24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charset="0"/>
              </a:endParaRPr>
            </a:p>
            <a:p>
              <a:pPr algn="just"/>
              <a:r>
                <a:rPr lang="en-US" altLang="zh-CN" sz="1800" kern="100" dirty="0">
                  <a:effectLst/>
                  <a:latin typeface="Times New Roman" panose="02020603050405020304" charset="0"/>
                  <a:ea typeface="等线" panose="02010600030101010101" pitchFamily="2" charset="-122"/>
                  <a:cs typeface="Times New Roman" panose="02020603050405020304" charset="0"/>
                </a:rPr>
                <a:t> </a:t>
              </a:r>
              <a:endParaRPr lang="zh-CN" altLang="zh-CN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7" name="思想气泡: 云 16"/>
            <p:cNvSpPr/>
            <p:nvPr/>
          </p:nvSpPr>
          <p:spPr>
            <a:xfrm>
              <a:off x="883141" y="717267"/>
              <a:ext cx="914400" cy="612648"/>
            </a:xfrm>
            <a:prstGeom prst="cloudCallou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pic>
          <p:nvPicPr>
            <p:cNvPr id="22" name="图形 21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-184919" y="909294"/>
              <a:ext cx="1605333" cy="2167200"/>
            </a:xfrm>
            <a:prstGeom prst="rect">
              <a:avLst/>
            </a:prstGeom>
          </p:spPr>
        </p:pic>
      </p:grpSp>
      <p:grpSp>
        <p:nvGrpSpPr>
          <p:cNvPr id="26" name="组合 25"/>
          <p:cNvGrpSpPr/>
          <p:nvPr/>
        </p:nvGrpSpPr>
        <p:grpSpPr>
          <a:xfrm>
            <a:off x="-86531" y="3268168"/>
            <a:ext cx="5211429" cy="2423566"/>
            <a:chOff x="-86531" y="3268168"/>
            <a:chExt cx="5211429" cy="2423566"/>
          </a:xfrm>
        </p:grpSpPr>
        <p:sp>
          <p:nvSpPr>
            <p:cNvPr id="19" name="文本框 18"/>
            <p:cNvSpPr txBox="1"/>
            <p:nvPr/>
          </p:nvSpPr>
          <p:spPr>
            <a:xfrm>
              <a:off x="1292644" y="3998963"/>
              <a:ext cx="3832254" cy="1692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zh-CN" sz="2400" kern="100" dirty="0">
                  <a:effectLst/>
                  <a:latin typeface="Times New Roman" panose="02020603050405020304" charset="0"/>
                  <a:ea typeface="等线" panose="02010600030101010101" pitchFamily="2" charset="-122"/>
                  <a:cs typeface="Times New Roman" panose="02020603050405020304" charset="0"/>
                </a:rPr>
                <a:t>You like Japanese stars. You're not patriotic.</a:t>
              </a:r>
              <a:endParaRPr lang="zh-CN" altLang="zh-CN" sz="24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charset="0"/>
              </a:endParaRPr>
            </a:p>
            <a:p>
              <a:pPr algn="just"/>
              <a:r>
                <a:rPr lang="en-US" altLang="zh-CN" sz="2400" kern="100" dirty="0">
                  <a:effectLst/>
                  <a:latin typeface="Times New Roman" panose="02020603050405020304" charset="0"/>
                  <a:ea typeface="等线" panose="02010600030101010101" pitchFamily="2" charset="-122"/>
                  <a:cs typeface="Times New Roman" panose="02020603050405020304" charset="0"/>
                </a:rPr>
                <a:t> </a:t>
              </a:r>
              <a:endParaRPr lang="zh-CN" altLang="zh-CN" sz="24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charset="0"/>
              </a:endParaRPr>
            </a:p>
            <a:p>
              <a:endParaRPr lang="zh-CN" altLang="en-US" sz="3200" dirty="0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8" name="对话气泡: 椭圆形 17"/>
            <p:cNvSpPr/>
            <p:nvPr/>
          </p:nvSpPr>
          <p:spPr>
            <a:xfrm>
              <a:off x="1004234" y="3268168"/>
              <a:ext cx="914400" cy="612648"/>
            </a:xfrm>
            <a:prstGeom prst="wedgeEllipseCallou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pic>
          <p:nvPicPr>
            <p:cNvPr id="24" name="图形 2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86531" y="3500157"/>
              <a:ext cx="1605333" cy="21672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220725" y="788684"/>
            <a:ext cx="1655490" cy="540399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72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III</a:t>
            </a:r>
            <a:endParaRPr lang="en-US" altLang="zh-CN" sz="7200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endParaRPr lang="zh-CN" altLang="en-US" sz="7200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648582" y="131769"/>
            <a:ext cx="10894836" cy="6492239"/>
            <a:chOff x="86627" y="96253"/>
            <a:chExt cx="12105373" cy="6833936"/>
          </a:xfrm>
          <a:blipFill dpi="0" rotWithShape="1">
            <a:blip r:embed="rId1">
              <a:alphaModFix amt="72000"/>
            </a:blip>
            <a:srcRect/>
            <a:tile tx="0" ty="0" sx="100000" sy="100000" flip="none" algn="tl"/>
          </a:blipFill>
        </p:grpSpPr>
        <p:sp>
          <p:nvSpPr>
            <p:cNvPr id="6" name="矩形: 圆角 5"/>
            <p:cNvSpPr/>
            <p:nvPr/>
          </p:nvSpPr>
          <p:spPr>
            <a:xfrm>
              <a:off x="86627" y="96253"/>
              <a:ext cx="5486400" cy="6833936"/>
            </a:xfrm>
            <a:prstGeom prst="roundRect">
              <a:avLst/>
            </a:prstGeom>
            <a:solidFill>
              <a:srgbClr val="E8E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" name="矩形: 圆角 6"/>
            <p:cNvSpPr/>
            <p:nvPr/>
          </p:nvSpPr>
          <p:spPr>
            <a:xfrm>
              <a:off x="6705600" y="96253"/>
              <a:ext cx="5486400" cy="6833936"/>
            </a:xfrm>
            <a:prstGeom prst="roundRect">
              <a:avLst/>
            </a:prstGeom>
            <a:solidFill>
              <a:srgbClr val="E8E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5054632" y="665318"/>
            <a:ext cx="2069895" cy="5527364"/>
            <a:chOff x="5054632" y="655497"/>
            <a:chExt cx="2069895" cy="5527364"/>
          </a:xfrm>
          <a:solidFill>
            <a:srgbClr val="A34511">
              <a:alpha val="89020"/>
            </a:srgbClr>
          </a:solidFill>
        </p:grpSpPr>
        <p:sp>
          <p:nvSpPr>
            <p:cNvPr id="3" name="流程图: 接点 2"/>
            <p:cNvSpPr/>
            <p:nvPr/>
          </p:nvSpPr>
          <p:spPr>
            <a:xfrm>
              <a:off x="5054632" y="65549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流程图: 接点 3"/>
            <p:cNvSpPr/>
            <p:nvPr/>
          </p:nvSpPr>
          <p:spPr>
            <a:xfrm>
              <a:off x="5054632" y="1728322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" name="流程图: 接点 4"/>
            <p:cNvSpPr/>
            <p:nvPr/>
          </p:nvSpPr>
          <p:spPr>
            <a:xfrm>
              <a:off x="5054632" y="280114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" name="流程图: 接点 10"/>
            <p:cNvSpPr/>
            <p:nvPr/>
          </p:nvSpPr>
          <p:spPr>
            <a:xfrm>
              <a:off x="5054632" y="3773299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" name="流程图: 接点 11"/>
            <p:cNvSpPr/>
            <p:nvPr/>
          </p:nvSpPr>
          <p:spPr>
            <a:xfrm>
              <a:off x="5054632" y="474545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" name="流程图: 接点 12"/>
            <p:cNvSpPr/>
            <p:nvPr/>
          </p:nvSpPr>
          <p:spPr>
            <a:xfrm>
              <a:off x="5054632" y="5710285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2" name="流程图: 接点 51"/>
            <p:cNvSpPr/>
            <p:nvPr/>
          </p:nvSpPr>
          <p:spPr>
            <a:xfrm>
              <a:off x="6667327" y="670873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流程图: 接点 52"/>
            <p:cNvSpPr/>
            <p:nvPr/>
          </p:nvSpPr>
          <p:spPr>
            <a:xfrm>
              <a:off x="6667327" y="168183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4" name="流程图: 接点 53"/>
            <p:cNvSpPr/>
            <p:nvPr/>
          </p:nvSpPr>
          <p:spPr>
            <a:xfrm>
              <a:off x="6667327" y="2692789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5" name="流程图: 接点 54"/>
            <p:cNvSpPr/>
            <p:nvPr/>
          </p:nvSpPr>
          <p:spPr>
            <a:xfrm>
              <a:off x="6667327" y="370374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6" name="流程图: 接点 55"/>
            <p:cNvSpPr/>
            <p:nvPr/>
          </p:nvSpPr>
          <p:spPr>
            <a:xfrm>
              <a:off x="6667327" y="4714705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7" name="流程图: 接点 56"/>
            <p:cNvSpPr/>
            <p:nvPr/>
          </p:nvSpPr>
          <p:spPr>
            <a:xfrm>
              <a:off x="6667327" y="572566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7012179" y="1482317"/>
            <a:ext cx="4422278" cy="3256937"/>
            <a:chOff x="7012179" y="1482317"/>
            <a:chExt cx="4422278" cy="3256937"/>
          </a:xfrm>
        </p:grpSpPr>
        <p:sp>
          <p:nvSpPr>
            <p:cNvPr id="10" name="文本框 9"/>
            <p:cNvSpPr txBox="1"/>
            <p:nvPr/>
          </p:nvSpPr>
          <p:spPr>
            <a:xfrm>
              <a:off x="7012179" y="1482317"/>
              <a:ext cx="442227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Arial Black" panose="020B0A04020102020204" pitchFamily="34" charset="0"/>
                  <a:cs typeface="Times New Roman" panose="02020603050405020304" charset="0"/>
                </a:rPr>
                <a:t>circular reasoning </a:t>
              </a:r>
              <a:endParaRPr lang="zh-CN" altLang="en-US" sz="3200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Times New Roman" panose="02020603050405020304" charset="0"/>
              </a:endParaRPr>
            </a:p>
            <a:p>
              <a:pPr lvl="1"/>
              <a:r>
                <a:rPr lang="en-US" altLang="zh-CN" sz="32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隶书" panose="02010509060101010101" charset="-122"/>
                  <a:ea typeface="隶书" panose="02010509060101010101" charset="-122"/>
                  <a:cs typeface="Times New Roman" panose="02020603050405020304" charset="0"/>
                </a:rPr>
                <a:t>   </a:t>
              </a:r>
              <a:r>
                <a:rPr lang="zh-CN" altLang="en-US" sz="32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charset="0"/>
                </a:rPr>
                <a:t>循环论证</a:t>
              </a:r>
              <a:endParaRPr lang="zh-CN" altLang="en-US" sz="3200" dirty="0">
                <a:solidFill>
                  <a:schemeClr val="tx2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7555313" y="3662929"/>
              <a:ext cx="3784600" cy="1076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Arial Black" panose="020B0A04020102020204" pitchFamily="34" charset="0"/>
                  <a:cs typeface="Arial Black" panose="020B0A04020102020204" pitchFamily="34" charset="0"/>
                  <a:sym typeface="+mn-ea"/>
                </a:rPr>
                <a:t>beggar logic</a:t>
              </a:r>
              <a:endParaRPr lang="zh-CN" altLang="en-US" sz="3200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Times New Roman" panose="02020603050405020304" charset="0"/>
              </a:endParaRPr>
            </a:p>
            <a:p>
              <a:r>
                <a:rPr lang="en-US" altLang="zh-CN" sz="32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隶书" panose="02010509060101010101" charset="-122"/>
                  <a:ea typeface="隶书" panose="02010509060101010101" charset="-122"/>
                  <a:cs typeface="Times New Roman" panose="02020603050405020304" charset="0"/>
                </a:rPr>
                <a:t>   </a:t>
              </a:r>
              <a:r>
                <a:rPr lang="zh-CN" altLang="en-US" sz="3200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charset="0"/>
                </a:rPr>
                <a:t>乞丐逻辑</a:t>
              </a:r>
              <a:endParaRPr lang="zh-CN" altLang="en-US" sz="3200" dirty="0">
                <a:solidFill>
                  <a:schemeClr val="tx2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1299072" y="632301"/>
            <a:ext cx="3573562" cy="5169459"/>
            <a:chOff x="1299072" y="632301"/>
            <a:chExt cx="3573562" cy="5169459"/>
          </a:xfrm>
        </p:grpSpPr>
        <p:sp>
          <p:nvSpPr>
            <p:cNvPr id="18" name="文本框 17"/>
            <p:cNvSpPr txBox="1"/>
            <p:nvPr/>
          </p:nvSpPr>
          <p:spPr>
            <a:xfrm>
              <a:off x="1299072" y="632301"/>
              <a:ext cx="3573562" cy="122491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just"/>
              <a:r>
                <a:rPr lang="en-US" altLang="zh-CN" sz="2000" kern="100" dirty="0">
                  <a:effectLst/>
                  <a:latin typeface="Times New Roman" panose="02020603050405020304" charset="0"/>
                  <a:ea typeface="等线" panose="02010600030101010101" pitchFamily="2" charset="-122"/>
                  <a:cs typeface="Times New Roman" panose="02020603050405020304" charset="0"/>
                </a:rPr>
                <a:t>You shouldn't lie even to protect your friends who are threatened by bad guys.</a:t>
              </a:r>
              <a:endParaRPr lang="zh-CN" altLang="zh-CN" sz="20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332865" y="2363829"/>
              <a:ext cx="2906254" cy="507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fontAlgn="auto">
                <a:lnSpc>
                  <a:spcPct val="150000"/>
                </a:lnSpc>
              </a:pPr>
              <a:r>
                <a:rPr lang="en-US" altLang="zh-CN" sz="2000" dirty="0">
                  <a:effectLst/>
                  <a:latin typeface="Times New Roman" panose="02020603050405020304" charset="0"/>
                  <a:ea typeface="等线" panose="02010600030101010101" pitchFamily="2" charset="-122"/>
                </a:rPr>
                <a:t>Why shouldn't you lie?</a:t>
              </a:r>
              <a:r>
                <a:rPr lang="en-US" altLang="zh-CN" sz="2000" kern="1200" dirty="0">
                  <a:solidFill>
                    <a:srgbClr val="000000"/>
                  </a:solidFill>
                  <a:effectLst/>
                  <a:latin typeface="华文楷体" panose="02010600040101010101" pitchFamily="2" charset="-122"/>
                  <a:cs typeface="Times New Roman" panose="02020603050405020304" charset="0"/>
                </a:rPr>
                <a:t> </a:t>
              </a:r>
              <a:endParaRPr lang="zh-CN" altLang="en-US" sz="2000" dirty="0"/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1400492" y="3377889"/>
              <a:ext cx="2828925" cy="5052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fontAlgn="auto">
                <a:lnSpc>
                  <a:spcPct val="150000"/>
                </a:lnSpc>
              </a:pPr>
              <a:r>
                <a:rPr lang="en-US" altLang="zh-CN" sz="2000" dirty="0">
                  <a:effectLst/>
                  <a:latin typeface="Times New Roman" panose="02020603050405020304" charset="0"/>
                  <a:ea typeface="等线" panose="02010600030101010101" pitchFamily="2" charset="-122"/>
                </a:rPr>
                <a:t>Because lying is immoral.</a:t>
              </a:r>
              <a:endParaRPr lang="zh-CN" altLang="en-US" sz="2000" dirty="0"/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1427387" y="4389769"/>
              <a:ext cx="25006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zh-CN" sz="2000" kern="100" dirty="0">
                  <a:effectLst/>
                  <a:latin typeface="Times New Roman" panose="02020603050405020304" charset="0"/>
                  <a:ea typeface="等线" panose="02010600030101010101" pitchFamily="2" charset="-122"/>
                  <a:cs typeface="Times New Roman" panose="02020603050405020304" charset="0"/>
                </a:rPr>
                <a:t>Why is lying immoral?</a:t>
              </a:r>
              <a:endParaRPr lang="zh-CN" altLang="zh-CN" sz="20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1346295" y="5296493"/>
              <a:ext cx="3021330" cy="5052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fontAlgn="auto">
                <a:lnSpc>
                  <a:spcPct val="150000"/>
                </a:lnSpc>
              </a:pPr>
              <a:r>
                <a:rPr lang="zh-CN" altLang="zh-CN" sz="2000" kern="1200" dirty="0">
                  <a:solidFill>
                    <a:srgbClr val="000000"/>
                  </a:solidFill>
                  <a:effectLst/>
                  <a:ea typeface="华文楷体" panose="02010600040101010101" pitchFamily="2" charset="-122"/>
                  <a:cs typeface="Times New Roman" panose="02020603050405020304" charset="0"/>
                </a:rPr>
                <a:t> </a:t>
              </a:r>
              <a:r>
                <a:rPr lang="en-US" altLang="zh-CN" sz="2000" dirty="0">
                  <a:effectLst/>
                  <a:latin typeface="Times New Roman" panose="02020603050405020304" charset="0"/>
                  <a:ea typeface="等线" panose="02010600030101010101" pitchFamily="2" charset="-122"/>
                </a:rPr>
                <a:t>Because we shouldn't lie.</a:t>
              </a:r>
              <a:endParaRPr lang="zh-CN" altLang="en-US" sz="2000" dirty="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>
          <a:xfrm>
            <a:off x="710177" y="182880"/>
            <a:ext cx="10894836" cy="6492239"/>
            <a:chOff x="86627" y="96253"/>
            <a:chExt cx="12105373" cy="6833936"/>
          </a:xfrm>
        </p:grpSpPr>
        <p:sp>
          <p:nvSpPr>
            <p:cNvPr id="8" name="矩形 7"/>
            <p:cNvSpPr/>
            <p:nvPr/>
          </p:nvSpPr>
          <p:spPr>
            <a:xfrm>
              <a:off x="5188688" y="744279"/>
              <a:ext cx="1839433" cy="568841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: 圆角 5"/>
            <p:cNvSpPr/>
            <p:nvPr/>
          </p:nvSpPr>
          <p:spPr>
            <a:xfrm>
              <a:off x="86627" y="96253"/>
              <a:ext cx="5486400" cy="6833936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: 圆角 6"/>
            <p:cNvSpPr/>
            <p:nvPr/>
          </p:nvSpPr>
          <p:spPr>
            <a:xfrm>
              <a:off x="6705600" y="96253"/>
              <a:ext cx="5486400" cy="6833936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altLang="zh-CN" sz="20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5054632" y="665318"/>
            <a:ext cx="2069895" cy="5527364"/>
            <a:chOff x="5054632" y="655497"/>
            <a:chExt cx="2069895" cy="5527364"/>
          </a:xfrm>
          <a:solidFill>
            <a:srgbClr val="A34511">
              <a:alpha val="89020"/>
            </a:srgbClr>
          </a:solidFill>
        </p:grpSpPr>
        <p:sp>
          <p:nvSpPr>
            <p:cNvPr id="3" name="流程图: 接点 2"/>
            <p:cNvSpPr/>
            <p:nvPr/>
          </p:nvSpPr>
          <p:spPr>
            <a:xfrm>
              <a:off x="5054632" y="65549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流程图: 接点 3"/>
            <p:cNvSpPr/>
            <p:nvPr/>
          </p:nvSpPr>
          <p:spPr>
            <a:xfrm>
              <a:off x="5054632" y="1728322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" name="流程图: 接点 4"/>
            <p:cNvSpPr/>
            <p:nvPr/>
          </p:nvSpPr>
          <p:spPr>
            <a:xfrm>
              <a:off x="5054632" y="280114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" name="流程图: 接点 10"/>
            <p:cNvSpPr/>
            <p:nvPr/>
          </p:nvSpPr>
          <p:spPr>
            <a:xfrm>
              <a:off x="5054632" y="3773299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" name="流程图: 接点 11"/>
            <p:cNvSpPr/>
            <p:nvPr/>
          </p:nvSpPr>
          <p:spPr>
            <a:xfrm>
              <a:off x="5054632" y="474545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" name="流程图: 接点 12"/>
            <p:cNvSpPr/>
            <p:nvPr/>
          </p:nvSpPr>
          <p:spPr>
            <a:xfrm>
              <a:off x="5054632" y="5710285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2" name="流程图: 接点 51"/>
            <p:cNvSpPr/>
            <p:nvPr/>
          </p:nvSpPr>
          <p:spPr>
            <a:xfrm>
              <a:off x="6667327" y="670873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流程图: 接点 52"/>
            <p:cNvSpPr/>
            <p:nvPr/>
          </p:nvSpPr>
          <p:spPr>
            <a:xfrm>
              <a:off x="6667327" y="168183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4" name="流程图: 接点 53"/>
            <p:cNvSpPr/>
            <p:nvPr/>
          </p:nvSpPr>
          <p:spPr>
            <a:xfrm>
              <a:off x="6667327" y="2692789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5" name="流程图: 接点 54"/>
            <p:cNvSpPr/>
            <p:nvPr/>
          </p:nvSpPr>
          <p:spPr>
            <a:xfrm>
              <a:off x="6667327" y="370374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6" name="流程图: 接点 55"/>
            <p:cNvSpPr/>
            <p:nvPr/>
          </p:nvSpPr>
          <p:spPr>
            <a:xfrm>
              <a:off x="6667327" y="4714705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7" name="流程图: 接点 56"/>
            <p:cNvSpPr/>
            <p:nvPr/>
          </p:nvSpPr>
          <p:spPr>
            <a:xfrm>
              <a:off x="6667327" y="572566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1060848" y="1920252"/>
            <a:ext cx="4670592" cy="1998980"/>
            <a:chOff x="709930" y="1430020"/>
            <a:chExt cx="5029835" cy="1980744"/>
          </a:xfrm>
        </p:grpSpPr>
        <p:sp>
          <p:nvSpPr>
            <p:cNvPr id="23" name="文本框 22"/>
            <p:cNvSpPr txBox="1"/>
            <p:nvPr/>
          </p:nvSpPr>
          <p:spPr>
            <a:xfrm>
              <a:off x="1288415" y="1430020"/>
              <a:ext cx="4064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latin typeface="Arial Black" panose="020B0A04020102020204" pitchFamily="34" charset="0"/>
                  <a:cs typeface="Arial Black" panose="020B0A04020102020204" pitchFamily="34" charset="0"/>
                </a:rPr>
                <a:t> so...  </a:t>
              </a:r>
              <a:r>
                <a:rPr lang="en-US" altLang="zh-CN" sz="3200" dirty="0">
                  <a:latin typeface="Arial Black" panose="020B0A04020102020204" pitchFamily="34" charset="0"/>
                  <a:cs typeface="Arial Black" panose="020B0A04020102020204" pitchFamily="34" charset="0"/>
                </a:rPr>
                <a:t>      </a:t>
              </a:r>
              <a:endParaRPr lang="en-US" altLang="zh-CN" sz="3600" dirty="0">
                <a:latin typeface="Arial Black" panose="020B0A04020102020204" pitchFamily="34" charset="0"/>
                <a:cs typeface="Arial Black" panose="020B0A04020102020204" pitchFamily="34" charset="0"/>
              </a:endParaRPr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709930" y="2210435"/>
              <a:ext cx="502983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dirty="0">
                  <a:latin typeface="Arial Black" panose="020B0A04020102020204" pitchFamily="34" charset="0"/>
                  <a:cs typeface="Arial Black" panose="020B0A04020102020204" pitchFamily="34" charset="0"/>
                </a:rPr>
                <a:t>How to think critically?</a:t>
              </a:r>
              <a:endParaRPr lang="en-US" altLang="zh-CN" sz="3600" dirty="0">
                <a:latin typeface="Arial Black" panose="020B0A04020102020204" pitchFamily="34" charset="0"/>
                <a:cs typeface="Arial Black" panose="020B0A04020102020204" pitchFamily="34" charset="0"/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7041832" y="826149"/>
            <a:ext cx="5498994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Arial Black" panose="020B0A04020102020204" pitchFamily="34" charset="0"/>
                <a:cs typeface="Arial Black" panose="020B0A04020102020204" pitchFamily="34" charset="0"/>
              </a:rPr>
              <a:t>1.formulate the questions</a:t>
            </a:r>
            <a:endParaRPr lang="en-US" altLang="zh-CN" sz="2000" dirty="0">
              <a:latin typeface="Arial Black" panose="020B0A04020102020204" pitchFamily="34" charset="0"/>
              <a:cs typeface="Arial Black" panose="020B0A04020102020204" pitchFamily="34" charset="0"/>
            </a:endParaRPr>
          </a:p>
          <a:p>
            <a:endParaRPr lang="en-US" altLang="zh-CN" sz="2800" dirty="0">
              <a:latin typeface="Arial Black" panose="020B0A04020102020204" pitchFamily="34" charset="0"/>
              <a:cs typeface="Arial Black" panose="020B0A04020102020204" pitchFamily="34" charset="0"/>
            </a:endParaRPr>
          </a:p>
          <a:p>
            <a:endParaRPr lang="en-US" altLang="zh-CN" sz="2400" dirty="0">
              <a:latin typeface="Arial Black" panose="020B0A04020102020204" pitchFamily="34" charset="0"/>
              <a:cs typeface="Arial Black" panose="020B0A04020102020204" pitchFamily="34" charset="0"/>
            </a:endParaRPr>
          </a:p>
          <a:p>
            <a:r>
              <a:rPr lang="en-US" altLang="zh-CN" sz="2400" dirty="0">
                <a:latin typeface="Arial Black" panose="020B0A04020102020204" pitchFamily="34" charset="0"/>
                <a:cs typeface="Arial Black" panose="020B0A04020102020204" pitchFamily="34" charset="0"/>
              </a:rPr>
              <a:t>2.gather information</a:t>
            </a:r>
            <a:endParaRPr lang="en-US" altLang="zh-CN" sz="2400" dirty="0">
              <a:latin typeface="Arial Black" panose="020B0A04020102020204" pitchFamily="34" charset="0"/>
              <a:cs typeface="Arial Black" panose="020B0A04020102020204" pitchFamily="34" charset="0"/>
            </a:endParaRPr>
          </a:p>
          <a:p>
            <a:endParaRPr lang="en-US" altLang="zh-CN" sz="2400" dirty="0">
              <a:latin typeface="Arial Black" panose="020B0A04020102020204" pitchFamily="34" charset="0"/>
              <a:cs typeface="Arial Black" panose="020B0A04020102020204" pitchFamily="34" charset="0"/>
            </a:endParaRPr>
          </a:p>
          <a:p>
            <a:endParaRPr lang="en-US" altLang="zh-CN" sz="2400" dirty="0">
              <a:latin typeface="Arial Black" panose="020B0A04020102020204" pitchFamily="34" charset="0"/>
              <a:cs typeface="Arial Black" panose="020B0A04020102020204" pitchFamily="34" charset="0"/>
            </a:endParaRPr>
          </a:p>
          <a:p>
            <a:r>
              <a:rPr lang="en-US" altLang="zh-CN" sz="2400" dirty="0">
                <a:latin typeface="Arial Black" panose="020B0A04020102020204" pitchFamily="34" charset="0"/>
                <a:cs typeface="Arial Black" panose="020B0A04020102020204" pitchFamily="34" charset="0"/>
              </a:rPr>
              <a:t>3.apply the information</a:t>
            </a:r>
            <a:endParaRPr lang="en-US" altLang="zh-CN" sz="2400" dirty="0">
              <a:latin typeface="Arial Black" panose="020B0A04020102020204" pitchFamily="34" charset="0"/>
              <a:cs typeface="Arial Black" panose="020B0A04020102020204" pitchFamily="34" charset="0"/>
            </a:endParaRPr>
          </a:p>
          <a:p>
            <a:endParaRPr lang="en-US" altLang="zh-CN" sz="2400" dirty="0">
              <a:latin typeface="Arial Black" panose="020B0A04020102020204" pitchFamily="34" charset="0"/>
              <a:cs typeface="Arial Black" panose="020B0A04020102020204" pitchFamily="34" charset="0"/>
            </a:endParaRPr>
          </a:p>
          <a:p>
            <a:endParaRPr lang="en-US" altLang="zh-CN" sz="2400" dirty="0">
              <a:latin typeface="Arial Black" panose="020B0A04020102020204" pitchFamily="34" charset="0"/>
              <a:cs typeface="Arial Black" panose="020B0A04020102020204" pitchFamily="34" charset="0"/>
            </a:endParaRPr>
          </a:p>
          <a:p>
            <a:r>
              <a:rPr lang="en-US" altLang="zh-CN" sz="2400" dirty="0">
                <a:latin typeface="Arial Black" panose="020B0A04020102020204" pitchFamily="34" charset="0"/>
                <a:cs typeface="Arial Black" panose="020B0A04020102020204" pitchFamily="34" charset="0"/>
              </a:rPr>
              <a:t>4.consider the implications</a:t>
            </a:r>
            <a:endParaRPr lang="en-US" altLang="zh-CN" sz="2400" dirty="0">
              <a:latin typeface="Arial Black" panose="020B0A04020102020204" pitchFamily="34" charset="0"/>
              <a:cs typeface="Arial Black" panose="020B0A04020102020204" pitchFamily="34" charset="0"/>
            </a:endParaRPr>
          </a:p>
          <a:p>
            <a:endParaRPr lang="en-US" altLang="zh-CN" sz="2400" dirty="0">
              <a:latin typeface="Arial Black" panose="020B0A04020102020204" pitchFamily="34" charset="0"/>
              <a:cs typeface="Arial Black" panose="020B0A04020102020204" pitchFamily="34" charset="0"/>
            </a:endParaRPr>
          </a:p>
          <a:p>
            <a:endParaRPr lang="en-US" altLang="zh-CN" sz="2500" dirty="0">
              <a:latin typeface="Arial Black" panose="020B0A04020102020204" pitchFamily="34" charset="0"/>
              <a:cs typeface="Arial Black" panose="020B0A04020102020204" pitchFamily="34" charset="0"/>
            </a:endParaRPr>
          </a:p>
          <a:p>
            <a:r>
              <a:rPr lang="en-US" altLang="zh-CN" sz="2500" dirty="0">
                <a:latin typeface="Arial Black" panose="020B0A04020102020204" pitchFamily="34" charset="0"/>
                <a:cs typeface="Arial Black" panose="020B0A04020102020204" pitchFamily="34" charset="0"/>
              </a:rPr>
              <a:t>5.explore other’s view</a:t>
            </a:r>
            <a:endParaRPr lang="en-US" altLang="zh-CN" sz="2500" dirty="0">
              <a:latin typeface="Arial Black" panose="020B0A04020102020204" pitchFamily="34" charset="0"/>
              <a:cs typeface="Arial Black" panose="020B0A04020102020204" pitchFamily="34" charset="0"/>
            </a:endParaRPr>
          </a:p>
        </p:txBody>
      </p:sp>
      <p:pic>
        <p:nvPicPr>
          <p:cNvPr id="17" name="图形 1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477681" y="3076620"/>
            <a:ext cx="5344975" cy="4265534"/>
          </a:xfrm>
          <a:prstGeom prst="rect">
            <a:avLst/>
          </a:prstGeom>
        </p:spPr>
      </p:pic>
      <p:sp>
        <p:nvSpPr>
          <p:cNvPr id="18" name="思想气泡: 云 17"/>
          <p:cNvSpPr/>
          <p:nvPr/>
        </p:nvSpPr>
        <p:spPr>
          <a:xfrm>
            <a:off x="5720354" y="2854673"/>
            <a:ext cx="862589" cy="703298"/>
          </a:xfrm>
          <a:prstGeom prst="cloud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800" b="1" dirty="0"/>
              <a:t>...</a:t>
            </a:r>
            <a:endParaRPr lang="zh-CN" altLang="en-US" sz="2800" b="1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5302032" y="798505"/>
            <a:ext cx="1655490" cy="540399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2" name="组合 31"/>
          <p:cNvGrpSpPr/>
          <p:nvPr/>
        </p:nvGrpSpPr>
        <p:grpSpPr>
          <a:xfrm>
            <a:off x="648582" y="229188"/>
            <a:ext cx="10894836" cy="6492239"/>
            <a:chOff x="86627" y="96253"/>
            <a:chExt cx="12105373" cy="6833936"/>
          </a:xfrm>
          <a:blipFill dpi="0" rotWithShape="1">
            <a:blip r:embed="rId1">
              <a:alphaModFix amt="72000"/>
            </a:blip>
            <a:srcRect/>
            <a:tile tx="0" ty="0" sx="100000" sy="100000" flip="none" algn="tl"/>
          </a:blipFill>
        </p:grpSpPr>
        <p:sp>
          <p:nvSpPr>
            <p:cNvPr id="6" name="矩形: 圆角 5"/>
            <p:cNvSpPr/>
            <p:nvPr/>
          </p:nvSpPr>
          <p:spPr>
            <a:xfrm>
              <a:off x="86627" y="96253"/>
              <a:ext cx="5486400" cy="6833936"/>
            </a:xfrm>
            <a:prstGeom prst="roundRect">
              <a:avLst/>
            </a:prstGeom>
            <a:solidFill>
              <a:srgbClr val="E8E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: 圆角 6"/>
            <p:cNvSpPr/>
            <p:nvPr/>
          </p:nvSpPr>
          <p:spPr>
            <a:xfrm>
              <a:off x="6705600" y="96253"/>
              <a:ext cx="5486400" cy="6833936"/>
            </a:xfrm>
            <a:prstGeom prst="roundRect">
              <a:avLst/>
            </a:prstGeom>
            <a:solidFill>
              <a:srgbClr val="E8E8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/>
                <a:t> </a:t>
              </a:r>
              <a:endParaRPr lang="en-US" altLang="zh-CN"/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5054632" y="665318"/>
            <a:ext cx="2069895" cy="5527364"/>
            <a:chOff x="5054632" y="655497"/>
            <a:chExt cx="2069895" cy="5527364"/>
          </a:xfrm>
          <a:solidFill>
            <a:srgbClr val="A34511">
              <a:alpha val="89020"/>
            </a:srgbClr>
          </a:solidFill>
        </p:grpSpPr>
        <p:sp>
          <p:nvSpPr>
            <p:cNvPr id="3" name="流程图: 接点 2"/>
            <p:cNvSpPr/>
            <p:nvPr/>
          </p:nvSpPr>
          <p:spPr>
            <a:xfrm>
              <a:off x="5054632" y="65549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流程图: 接点 3"/>
            <p:cNvSpPr/>
            <p:nvPr/>
          </p:nvSpPr>
          <p:spPr>
            <a:xfrm>
              <a:off x="5054632" y="1728322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" name="流程图: 接点 4"/>
            <p:cNvSpPr/>
            <p:nvPr/>
          </p:nvSpPr>
          <p:spPr>
            <a:xfrm>
              <a:off x="5054632" y="280114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" name="流程图: 接点 10"/>
            <p:cNvSpPr/>
            <p:nvPr/>
          </p:nvSpPr>
          <p:spPr>
            <a:xfrm>
              <a:off x="5054632" y="3773299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" name="流程图: 接点 11"/>
            <p:cNvSpPr/>
            <p:nvPr/>
          </p:nvSpPr>
          <p:spPr>
            <a:xfrm>
              <a:off x="5054632" y="474545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" name="流程图: 接点 12"/>
            <p:cNvSpPr/>
            <p:nvPr/>
          </p:nvSpPr>
          <p:spPr>
            <a:xfrm>
              <a:off x="5054632" y="5710285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2" name="流程图: 接点 51"/>
            <p:cNvSpPr/>
            <p:nvPr/>
          </p:nvSpPr>
          <p:spPr>
            <a:xfrm>
              <a:off x="6667327" y="670873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流程图: 接点 52"/>
            <p:cNvSpPr/>
            <p:nvPr/>
          </p:nvSpPr>
          <p:spPr>
            <a:xfrm>
              <a:off x="6667327" y="168183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4" name="流程图: 接点 53"/>
            <p:cNvSpPr/>
            <p:nvPr/>
          </p:nvSpPr>
          <p:spPr>
            <a:xfrm>
              <a:off x="6667327" y="2692789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5" name="流程图: 接点 54"/>
            <p:cNvSpPr/>
            <p:nvPr/>
          </p:nvSpPr>
          <p:spPr>
            <a:xfrm>
              <a:off x="6667327" y="370374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6" name="流程图: 接点 55"/>
            <p:cNvSpPr/>
            <p:nvPr/>
          </p:nvSpPr>
          <p:spPr>
            <a:xfrm>
              <a:off x="6667327" y="4714705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7" name="流程图: 接点 56"/>
            <p:cNvSpPr/>
            <p:nvPr/>
          </p:nvSpPr>
          <p:spPr>
            <a:xfrm>
              <a:off x="6667327" y="572566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5957570" y="-35750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814868" y="3494047"/>
            <a:ext cx="515747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dirty="0"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方正舒体" panose="02010601030101010101" charset="-122"/>
                <a:cs typeface="Times New Roman" panose="02020603050405020304" charset="0"/>
                <a:sym typeface="+mn-ea"/>
              </a:rPr>
              <a:t>So,</a:t>
            </a:r>
            <a:endParaRPr lang="en-US" altLang="zh-CN" sz="4400" dirty="0"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charset="0"/>
              <a:ea typeface="方正舒体" panose="02010601030101010101" charset="-122"/>
              <a:cs typeface="Times New Roman" panose="02020603050405020304" charset="0"/>
            </a:endParaRPr>
          </a:p>
          <a:p>
            <a:r>
              <a:rPr lang="en-US" altLang="zh-CN" sz="4400" dirty="0"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方正舒体" panose="02010601030101010101" charset="-122"/>
                <a:cs typeface="Times New Roman" panose="02020603050405020304" charset="0"/>
                <a:sym typeface="+mn-ea"/>
              </a:rPr>
              <a:t>what should she do?</a:t>
            </a:r>
            <a:endParaRPr lang="zh-CN" altLang="en-US" sz="4400" dirty="0">
              <a:solidFill>
                <a:srgbClr val="C00000"/>
              </a:solidFill>
              <a:latin typeface="Times New Roman" panose="02020603050405020304" charset="0"/>
              <a:ea typeface="方正舒体" panose="02010601030101010101" charset="-122"/>
              <a:cs typeface="Times New Roman" panose="0202060305040502030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214660" y="1653937"/>
            <a:ext cx="3913542" cy="2554545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3200" dirty="0">
                <a:solidFill>
                  <a:schemeClr val="tx1"/>
                </a:solidFill>
                <a:latin typeface="Arial Black" panose="020B0A04020102020204" pitchFamily="34" charset="0"/>
                <a:ea typeface="华文隶书" panose="02010800040101010101" charset="-122"/>
                <a:cs typeface="Arial Black" panose="020B0A04020102020204" pitchFamily="34" charset="0"/>
                <a:sym typeface="+mn-ea"/>
              </a:rPr>
              <a:t>lose weight</a:t>
            </a:r>
            <a:endParaRPr lang="en-US" altLang="zh-CN" sz="3200" dirty="0">
              <a:solidFill>
                <a:schemeClr val="tx1"/>
              </a:solidFill>
              <a:latin typeface="Arial Black" panose="020B0A04020102020204" pitchFamily="34" charset="0"/>
              <a:ea typeface="华文隶书" panose="02010800040101010101" charset="-122"/>
              <a:cs typeface="Arial Black" panose="020B0A04020102020204" pitchFamily="34" charset="0"/>
              <a:sym typeface="+mn-ea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zh-CN" sz="3200" dirty="0">
              <a:solidFill>
                <a:schemeClr val="tx1"/>
              </a:solidFill>
              <a:latin typeface="Arial Black" panose="020B0A04020102020204" pitchFamily="34" charset="0"/>
              <a:ea typeface="华文隶书" panose="02010800040101010101" charset="-122"/>
              <a:cs typeface="Arial Black" panose="020B0A04020102020204" pitchFamily="34" charset="0"/>
              <a:sym typeface="+mn-ea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3200" dirty="0">
                <a:solidFill>
                  <a:schemeClr val="tx1"/>
                </a:solidFill>
                <a:latin typeface="Arial Black" panose="020B0A04020102020204" pitchFamily="34" charset="0"/>
                <a:ea typeface="华文隶书" panose="02010800040101010101" charset="-122"/>
                <a:cs typeface="Arial Black" panose="020B0A04020102020204" pitchFamily="34" charset="0"/>
                <a:sym typeface="+mn-ea"/>
              </a:rPr>
              <a:t>keep healthy</a:t>
            </a:r>
            <a:endParaRPr lang="en-US" altLang="zh-CN" sz="3200" dirty="0">
              <a:solidFill>
                <a:schemeClr val="tx1"/>
              </a:solidFill>
              <a:latin typeface="Arial Black" panose="020B0A04020102020204" pitchFamily="34" charset="0"/>
              <a:ea typeface="华文隶书" panose="02010800040101010101" charset="-122"/>
              <a:cs typeface="Arial Black" panose="020B0A04020102020204" pitchFamily="34" charset="0"/>
              <a:sym typeface="+mn-ea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zh-CN" sz="3200" dirty="0">
              <a:solidFill>
                <a:schemeClr val="tx1"/>
              </a:solidFill>
              <a:latin typeface="Arial Black" panose="020B0A04020102020204" pitchFamily="34" charset="0"/>
              <a:ea typeface="华文隶书" panose="02010800040101010101" charset="-122"/>
              <a:cs typeface="Arial Black" panose="020B0A04020102020204" pitchFamily="34" charset="0"/>
              <a:sym typeface="+mn-ea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3200" dirty="0">
                <a:solidFill>
                  <a:schemeClr val="tx1"/>
                </a:solidFill>
                <a:latin typeface="Arial Black" panose="020B0A04020102020204" pitchFamily="34" charset="0"/>
                <a:ea typeface="华文隶书" panose="02010800040101010101" charset="-122"/>
                <a:cs typeface="Arial Black" panose="020B0A04020102020204" pitchFamily="34" charset="0"/>
                <a:sym typeface="+mn-ea"/>
              </a:rPr>
              <a:t>more </a:t>
            </a:r>
            <a:r>
              <a:rPr lang="en-US" altLang="zh-CN" sz="3200" dirty="0" err="1">
                <a:solidFill>
                  <a:schemeClr val="tx1"/>
                </a:solidFill>
                <a:latin typeface="Arial Black" panose="020B0A04020102020204" pitchFamily="34" charset="0"/>
                <a:ea typeface="华文隶书" panose="02010800040101010101" charset="-122"/>
                <a:cs typeface="Arial Black" panose="020B0A04020102020204" pitchFamily="34" charset="0"/>
                <a:sym typeface="+mn-ea"/>
              </a:rPr>
              <a:t>engery</a:t>
            </a:r>
            <a:endParaRPr lang="en-US" altLang="zh-CN" sz="3200" dirty="0">
              <a:solidFill>
                <a:schemeClr val="tx1"/>
              </a:solidFill>
              <a:latin typeface="Arial Black" panose="020B0A04020102020204" pitchFamily="34" charset="0"/>
              <a:ea typeface="华文隶书" panose="02010800040101010101" charset="-122"/>
              <a:cs typeface="Arial Black" panose="020B0A04020102020204" pitchFamily="34" charset="0"/>
              <a:sym typeface="+mn-ea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2">
            <a:alphaModFix amt="83000"/>
          </a:blip>
          <a:stretch>
            <a:fillRect/>
          </a:stretch>
        </p:blipFill>
        <p:spPr>
          <a:xfrm>
            <a:off x="9640570" y="4608195"/>
            <a:ext cx="1613535" cy="1762760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908326" y="643304"/>
            <a:ext cx="44370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4000" b="1" kern="100" dirty="0">
                <a:solidFill>
                  <a:srgbClr val="FF0000"/>
                </a:solidFill>
                <a:effectLst/>
                <a:latin typeface="Times New Roman" panose="02020603050405020304" charset="0"/>
                <a:ea typeface="等线" panose="02010600030101010101" pitchFamily="2" charset="-122"/>
                <a:cs typeface="Times New Roman" panose="02020603050405020304" charset="0"/>
              </a:rPr>
              <a:t>Realistic situation</a:t>
            </a:r>
            <a:endParaRPr lang="zh-CN" altLang="zh-CN" sz="4000" kern="100" dirty="0">
              <a:solidFill>
                <a:srgbClr val="FF0000"/>
              </a:solidFill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charset="0"/>
            </a:endParaRPr>
          </a:p>
          <a:p>
            <a:pPr algn="just"/>
            <a:r>
              <a:rPr lang="en-US" altLang="zh-CN" sz="4000" kern="100" dirty="0">
                <a:solidFill>
                  <a:srgbClr val="FF0000"/>
                </a:solidFill>
                <a:effectLst/>
                <a:latin typeface="Times New Roman" panose="02020603050405020304" charset="0"/>
                <a:ea typeface="等线" panose="02010600030101010101" pitchFamily="2" charset="-122"/>
                <a:cs typeface="Times New Roman" panose="02020603050405020304" charset="0"/>
              </a:rPr>
              <a:t> </a:t>
            </a:r>
            <a:endParaRPr lang="zh-CN" altLang="zh-CN" sz="4000" kern="100" dirty="0">
              <a:solidFill>
                <a:srgbClr val="FF0000"/>
              </a:solidFill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7214660" y="2093664"/>
            <a:ext cx="4064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华文隶书" panose="02010800040101010101" charset="-122"/>
                <a:cs typeface="Arial Black" panose="020B0A04020102020204" pitchFamily="34" charset="0"/>
                <a:sym typeface="Wingdings 2" panose="05020102010507070707" pitchFamily="18" charset="2"/>
              </a:rPr>
              <a:t>First,</a:t>
            </a:r>
            <a:endParaRPr lang="en-US" altLang="zh-CN" sz="44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ea typeface="华文隶书" panose="02010800040101010101" charset="-122"/>
              <a:cs typeface="Arial Black" panose="020B0A04020102020204" pitchFamily="34" charset="0"/>
              <a:sym typeface="+mn-ea"/>
            </a:endParaRPr>
          </a:p>
          <a:p>
            <a:r>
              <a:rPr lang="zh-CN" altLang="en-US" sz="44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华文隶书" panose="02010800040101010101" charset="-122"/>
                <a:cs typeface="Arial Black" panose="020B0A04020102020204" pitchFamily="34" charset="0"/>
                <a:sym typeface="+mn-ea"/>
              </a:rPr>
              <a:t>formulate </a:t>
            </a:r>
            <a:r>
              <a:rPr lang="en-US" altLang="zh-CN" sz="44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华文隶书" panose="02010800040101010101" charset="-122"/>
                <a:cs typeface="Arial Black" panose="020B0A04020102020204" pitchFamily="34" charset="0"/>
                <a:sym typeface="+mn-ea"/>
              </a:rPr>
              <a:t>the</a:t>
            </a:r>
            <a:r>
              <a:rPr lang="zh-CN" altLang="en-US" sz="44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华文隶书" panose="02010800040101010101" charset="-122"/>
                <a:cs typeface="Arial Black" panose="020B0A04020102020204" pitchFamily="34" charset="0"/>
                <a:sym typeface="+mn-ea"/>
              </a:rPr>
              <a:t> question</a:t>
            </a:r>
            <a:endParaRPr lang="zh-CN" altLang="en-US" sz="44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ea typeface="华文隶书" panose="02010800040101010101" charset="-122"/>
              <a:cs typeface="Arial Black" panose="020B0A04020102020204" pitchFamily="34" charset="0"/>
              <a:sym typeface="+mn-ea"/>
            </a:endParaRPr>
          </a:p>
          <a:p>
            <a:endParaRPr lang="zh-CN" altLang="en-US" sz="44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ea typeface="华文隶书" panose="02010800040101010101" charset="-122"/>
              <a:cs typeface="Arial Black" panose="020B0A04020102020204" pitchFamily="34" charset="0"/>
              <a:sym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149944" y="2006562"/>
            <a:ext cx="5246631" cy="3815486"/>
            <a:chOff x="149944" y="2006562"/>
            <a:chExt cx="5246631" cy="3815486"/>
          </a:xfrm>
        </p:grpSpPr>
        <p:sp>
          <p:nvSpPr>
            <p:cNvPr id="2" name="文本框 1"/>
            <p:cNvSpPr txBox="1"/>
            <p:nvPr/>
          </p:nvSpPr>
          <p:spPr>
            <a:xfrm>
              <a:off x="793819" y="2006562"/>
              <a:ext cx="4602756" cy="1468746"/>
            </a:xfrm>
            <a:prstGeom prst="rect">
              <a:avLst/>
            </a:prstGeom>
            <a:noFill/>
            <a:ln w="12700" cmpd="sng">
              <a:noFill/>
              <a:prstDash val="dashDot"/>
            </a:ln>
          </p:spPr>
          <p:txBody>
            <a:bodyPr wrap="square" rtlCol="0">
              <a:noAutofit/>
            </a:bodyPr>
            <a:lstStyle/>
            <a:p>
              <a:pPr algn="just"/>
              <a:r>
                <a:rPr lang="en-US" altLang="zh-CN" sz="2800" kern="100" dirty="0">
                  <a:effectLst/>
                  <a:latin typeface="Times New Roman" panose="02020603050405020304" charset="0"/>
                  <a:ea typeface="等线" panose="02010600030101010101" pitchFamily="2" charset="-122"/>
                  <a:cs typeface="Times New Roman" panose="02020603050405020304" charset="0"/>
                </a:rPr>
                <a:t>Mary feels her figure isn't slim enough and wants to lose weight healthily. </a:t>
              </a:r>
              <a:endParaRPr lang="zh-CN" altLang="zh-CN" sz="2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charset="0"/>
              </a:endParaRPr>
            </a:p>
            <a:p>
              <a:endParaRPr lang="en-US" altLang="zh-CN" sz="4000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charset="0"/>
              </a:endParaRPr>
            </a:p>
            <a:p>
              <a:endParaRPr lang="en-US" altLang="zh-CN" sz="28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charset="0"/>
              </a:endParaRPr>
            </a:p>
          </p:txBody>
        </p:sp>
        <p:pic>
          <p:nvPicPr>
            <p:cNvPr id="10" name="图形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9944" y="2867025"/>
              <a:ext cx="1326923" cy="2955023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 animBg="1"/>
      <p:bldP spid="24" grpId="0"/>
      <p:bldP spid="2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302032" y="798505"/>
            <a:ext cx="1655490" cy="540399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2" name="组合 31"/>
          <p:cNvGrpSpPr/>
          <p:nvPr/>
        </p:nvGrpSpPr>
        <p:grpSpPr>
          <a:xfrm>
            <a:off x="692939" y="182880"/>
            <a:ext cx="10894836" cy="6492239"/>
            <a:chOff x="86627" y="96253"/>
            <a:chExt cx="12105373" cy="6833936"/>
          </a:xfrm>
          <a:solidFill>
            <a:srgbClr val="E8E8E8"/>
          </a:solidFill>
        </p:grpSpPr>
        <p:sp>
          <p:nvSpPr>
            <p:cNvPr id="6" name="矩形: 圆角 5"/>
            <p:cNvSpPr/>
            <p:nvPr/>
          </p:nvSpPr>
          <p:spPr>
            <a:xfrm>
              <a:off x="86627" y="96253"/>
              <a:ext cx="5486400" cy="683393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" name="矩形: 圆角 6"/>
            <p:cNvSpPr/>
            <p:nvPr/>
          </p:nvSpPr>
          <p:spPr>
            <a:xfrm>
              <a:off x="6705600" y="96253"/>
              <a:ext cx="5486400" cy="683393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5054632" y="665318"/>
            <a:ext cx="2069895" cy="5527364"/>
            <a:chOff x="5054632" y="655497"/>
            <a:chExt cx="2069895" cy="5527364"/>
          </a:xfrm>
          <a:solidFill>
            <a:srgbClr val="A34511">
              <a:alpha val="89020"/>
            </a:srgbClr>
          </a:solidFill>
        </p:grpSpPr>
        <p:sp>
          <p:nvSpPr>
            <p:cNvPr id="3" name="流程图: 接点 2"/>
            <p:cNvSpPr/>
            <p:nvPr/>
          </p:nvSpPr>
          <p:spPr>
            <a:xfrm>
              <a:off x="5054632" y="65549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流程图: 接点 3"/>
            <p:cNvSpPr/>
            <p:nvPr/>
          </p:nvSpPr>
          <p:spPr>
            <a:xfrm>
              <a:off x="5054632" y="1728322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" name="流程图: 接点 4"/>
            <p:cNvSpPr/>
            <p:nvPr/>
          </p:nvSpPr>
          <p:spPr>
            <a:xfrm>
              <a:off x="5054632" y="280114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" name="流程图: 接点 10"/>
            <p:cNvSpPr/>
            <p:nvPr/>
          </p:nvSpPr>
          <p:spPr>
            <a:xfrm>
              <a:off x="5054632" y="3773299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" name="流程图: 接点 11"/>
            <p:cNvSpPr/>
            <p:nvPr/>
          </p:nvSpPr>
          <p:spPr>
            <a:xfrm>
              <a:off x="5054632" y="474545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" name="流程图: 接点 12"/>
            <p:cNvSpPr/>
            <p:nvPr/>
          </p:nvSpPr>
          <p:spPr>
            <a:xfrm>
              <a:off x="5054632" y="5710285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2" name="流程图: 接点 51"/>
            <p:cNvSpPr/>
            <p:nvPr/>
          </p:nvSpPr>
          <p:spPr>
            <a:xfrm>
              <a:off x="6667327" y="670873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流程图: 接点 52"/>
            <p:cNvSpPr/>
            <p:nvPr/>
          </p:nvSpPr>
          <p:spPr>
            <a:xfrm>
              <a:off x="6667327" y="168183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4" name="流程图: 接点 53"/>
            <p:cNvSpPr/>
            <p:nvPr/>
          </p:nvSpPr>
          <p:spPr>
            <a:xfrm>
              <a:off x="6667327" y="2692789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5" name="流程图: 接点 54"/>
            <p:cNvSpPr/>
            <p:nvPr/>
          </p:nvSpPr>
          <p:spPr>
            <a:xfrm>
              <a:off x="6667327" y="3703747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6" name="流程图: 接点 55"/>
            <p:cNvSpPr/>
            <p:nvPr/>
          </p:nvSpPr>
          <p:spPr>
            <a:xfrm>
              <a:off x="6667327" y="4714705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7" name="流程图: 接点 56"/>
            <p:cNvSpPr/>
            <p:nvPr/>
          </p:nvSpPr>
          <p:spPr>
            <a:xfrm>
              <a:off x="6667327" y="5725661"/>
              <a:ext cx="457200" cy="45720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8" name="文本框 17"/>
          <p:cNvSpPr txBox="1"/>
          <p:nvPr/>
        </p:nvSpPr>
        <p:spPr>
          <a:xfrm>
            <a:off x="1046038" y="601665"/>
            <a:ext cx="42837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华文隶书" panose="02010800040101010101" charset="-122"/>
                <a:cs typeface="Times New Roman" panose="02020603050405020304" charset="0"/>
                <a:sym typeface="+mn-ea"/>
              </a:rPr>
              <a:t>Secondly,</a:t>
            </a:r>
            <a:endParaRPr lang="en-US" altLang="zh-CN" sz="28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ea typeface="华文隶书" panose="02010800040101010101" charset="-122"/>
              <a:cs typeface="Times New Roman" panose="02020603050405020304" charset="0"/>
              <a:sym typeface="+mn-ea"/>
            </a:endParaRPr>
          </a:p>
          <a:p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华文隶书" panose="02010800040101010101" charset="-122"/>
                <a:cs typeface="Times New Roman" panose="02020603050405020304" charset="0"/>
                <a:sym typeface="+mn-ea"/>
              </a:rPr>
              <a:t>G</a:t>
            </a:r>
            <a:r>
              <a:rPr lang="zh-CN" altLang="en-US" sz="28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华文隶书" panose="02010800040101010101" charset="-122"/>
                <a:cs typeface="Times New Roman" panose="02020603050405020304" charset="0"/>
                <a:sym typeface="+mn-ea"/>
              </a:rPr>
              <a:t>ather information</a:t>
            </a:r>
            <a:endParaRPr lang="zh-CN" altLang="en-US" sz="28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ea typeface="华文隶书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718945" y="1561465"/>
            <a:ext cx="11525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1046038" y="2116662"/>
            <a:ext cx="5083739" cy="212365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华文隶书" panose="02010800040101010101" charset="-122"/>
                <a:cs typeface="Times New Roman" panose="02020603050405020304" charset="0"/>
                <a:sym typeface="+mn-ea"/>
              </a:rPr>
              <a:t>Secondly,</a:t>
            </a:r>
            <a:endParaRPr lang="en-US" altLang="zh-CN" sz="44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ea typeface="华文隶书" panose="02010800040101010101" charset="-122"/>
              <a:cs typeface="Times New Roman" panose="02020603050405020304" charset="0"/>
              <a:sym typeface="+mn-ea"/>
            </a:endParaRPr>
          </a:p>
          <a:p>
            <a:r>
              <a:rPr lang="en-US" altLang="zh-CN" sz="44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华文隶书" panose="02010800040101010101" charset="-122"/>
                <a:cs typeface="Times New Roman" panose="02020603050405020304" charset="0"/>
                <a:sym typeface="+mn-ea"/>
              </a:rPr>
              <a:t>G</a:t>
            </a:r>
            <a:r>
              <a:rPr lang="zh-CN" altLang="en-US" sz="44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华文隶书" panose="02010800040101010101" charset="-122"/>
                <a:cs typeface="Times New Roman" panose="02020603050405020304" charset="0"/>
                <a:sym typeface="+mn-ea"/>
              </a:rPr>
              <a:t>ather information</a:t>
            </a:r>
            <a:endParaRPr lang="zh-CN" altLang="en-US" sz="44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ea typeface="华文隶书" panose="02010800040101010101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807041" y="1957158"/>
            <a:ext cx="4185824" cy="4096801"/>
            <a:chOff x="882015" y="2328545"/>
            <a:chExt cx="4053205" cy="3756025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882015" y="2471420"/>
              <a:ext cx="1575435" cy="157543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57450" y="2328545"/>
              <a:ext cx="1553210" cy="1553210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14730" y="3880485"/>
              <a:ext cx="1652905" cy="2204085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67635" y="3357245"/>
              <a:ext cx="1524000" cy="2032635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41700" y="2477770"/>
              <a:ext cx="1493520" cy="1991995"/>
            </a:xfrm>
            <a:prstGeom prst="rect">
              <a:avLst/>
            </a:prstGeom>
          </p:spPr>
        </p:pic>
      </p:grpSp>
      <p:grpSp>
        <p:nvGrpSpPr>
          <p:cNvPr id="16" name="组合 15"/>
          <p:cNvGrpSpPr/>
          <p:nvPr/>
        </p:nvGrpSpPr>
        <p:grpSpPr>
          <a:xfrm>
            <a:off x="7124700" y="1076324"/>
            <a:ext cx="4184650" cy="4546709"/>
            <a:chOff x="7124700" y="1076325"/>
            <a:chExt cx="4184650" cy="3168670"/>
          </a:xfrm>
        </p:grpSpPr>
        <p:sp>
          <p:nvSpPr>
            <p:cNvPr id="28" name="文本框 27"/>
            <p:cNvSpPr txBox="1"/>
            <p:nvPr/>
          </p:nvSpPr>
          <p:spPr>
            <a:xfrm>
              <a:off x="7124700" y="1076325"/>
              <a:ext cx="4064000" cy="10930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>
                  <a:latin typeface="Arial Black" panose="020B0A04020102020204" pitchFamily="34" charset="0"/>
                  <a:cs typeface="Arial Black" panose="020B0A04020102020204" pitchFamily="34" charset="0"/>
                </a:rPr>
                <a:t>·on a diet </a:t>
              </a:r>
              <a:r>
                <a:rPr lang="en-US" altLang="zh-CN" sz="2400">
                  <a:latin typeface="Arial Black" panose="020B0A04020102020204" pitchFamily="34" charset="0"/>
                  <a:cs typeface="Arial Black" panose="020B0A04020102020204" pitchFamily="34" charset="0"/>
                </a:rPr>
                <a:t> </a:t>
              </a:r>
              <a:endParaRPr lang="en-US" altLang="zh-CN" sz="2400">
                <a:latin typeface="Arial Black" panose="020B0A04020102020204" pitchFamily="34" charset="0"/>
                <a:cs typeface="Arial Black" panose="020B0A04020102020204" pitchFamily="34" charset="0"/>
              </a:endParaRPr>
            </a:p>
            <a:p>
              <a:endParaRPr lang="en-US" altLang="zh-CN" sz="2400">
                <a:latin typeface="Arial Black" panose="020B0A04020102020204" pitchFamily="34" charset="0"/>
                <a:cs typeface="Arial Black" panose="020B0A04020102020204" pitchFamily="34" charset="0"/>
              </a:endParaRPr>
            </a:p>
            <a:p>
              <a:r>
                <a:rPr lang="en-US" altLang="zh-CN" sz="2400">
                  <a:latin typeface="Arial Black" panose="020B0A04020102020204" pitchFamily="34" charset="0"/>
                  <a:cs typeface="Arial Black" panose="020B0A04020102020204" pitchFamily="34" charset="0"/>
                </a:rPr>
                <a:t> ask an expert or seek other’</a:t>
              </a:r>
              <a:r>
                <a:rPr lang="en-US" altLang="zh-CN" sz="2400">
                  <a:latin typeface="Arial Black" panose="020B0A04020102020204" pitchFamily="34" charset="0"/>
                  <a:cs typeface="Arial Black" panose="020B0A04020102020204" pitchFamily="34" charset="0"/>
                </a:rPr>
                <a:t>s experience</a:t>
              </a:r>
              <a:endParaRPr lang="en-US" altLang="zh-CN" sz="2400">
                <a:latin typeface="Arial Black" panose="020B0A04020102020204" pitchFamily="34" charset="0"/>
                <a:cs typeface="Arial Black" panose="020B0A04020102020204" pitchFamily="34" charset="0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7186295" y="2328545"/>
              <a:ext cx="4064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 dirty="0">
                  <a:latin typeface="Arial Black" panose="020B0A04020102020204" pitchFamily="34" charset="0"/>
                  <a:cs typeface="Arial Black" panose="020B0A04020102020204" pitchFamily="34" charset="0"/>
                </a:rPr>
                <a:t>·in sports</a:t>
              </a:r>
              <a:endParaRPr lang="en-US" altLang="zh-CN" sz="2400" i="1" dirty="0">
                <a:latin typeface="Arial Black" panose="020B0A04020102020204" pitchFamily="34" charset="0"/>
                <a:cs typeface="Arial Black" panose="020B0A04020102020204" pitchFamily="34" charset="0"/>
              </a:endParaRPr>
            </a:p>
            <a:p>
              <a:endParaRPr lang="en-US" altLang="zh-CN" sz="2400" dirty="0">
                <a:latin typeface="Arial Black" panose="020B0A04020102020204" pitchFamily="34" charset="0"/>
                <a:cs typeface="Arial Black" panose="020B0A04020102020204" pitchFamily="34" charset="0"/>
              </a:endParaRPr>
            </a:p>
            <a:p>
              <a:r>
                <a:rPr lang="en-US" altLang="zh-CN" sz="2400" dirty="0">
                  <a:latin typeface="Arial Black" panose="020B0A04020102020204" pitchFamily="34" charset="0"/>
                  <a:cs typeface="Arial Black" panose="020B0A04020102020204" pitchFamily="34" charset="0"/>
                </a:rPr>
                <a:t>what kind of exercise is best for you?</a:t>
              </a:r>
              <a:endParaRPr lang="en-US" altLang="zh-CN" sz="2400" dirty="0">
                <a:latin typeface="Arial Black" panose="020B0A04020102020204" pitchFamily="34" charset="0"/>
                <a:cs typeface="Arial Black" panose="020B0A04020102020204" pitchFamily="34" charset="0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7245350" y="3783330"/>
              <a:ext cx="4064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>
                  <a:latin typeface="Arial Black" panose="020B0A04020102020204" pitchFamily="34" charset="0"/>
                  <a:cs typeface="Arial Black" panose="020B0A04020102020204" pitchFamily="34" charset="0"/>
                </a:rPr>
                <a:t>……</a:t>
              </a:r>
              <a:endParaRPr lang="en-US" altLang="zh-CN" sz="2400">
                <a:latin typeface="Arial Black" panose="020B0A04020102020204" pitchFamily="34" charset="0"/>
                <a:cs typeface="Arial Black" panose="020B0A040201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4" grpId="0"/>
      <p:bldP spid="14" grpId="1"/>
    </p:bld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COMMONDATA" val="eyJoZGlkIjoiMWYyYmYwYzQyOWJlZGE2NjIxZDVlZTRhMzZlZTg2YjUifQ==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1858</Words>
  <Application>WPS 演示</Application>
  <PresentationFormat>宽屏</PresentationFormat>
  <Paragraphs>177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14</vt:i4>
      </vt:variant>
    </vt:vector>
  </HeadingPairs>
  <TitlesOfParts>
    <vt:vector size="31" baseType="lpstr">
      <vt:lpstr>Arial</vt:lpstr>
      <vt:lpstr>宋体</vt:lpstr>
      <vt:lpstr>Wingdings</vt:lpstr>
      <vt:lpstr>Arial Black</vt:lpstr>
      <vt:lpstr>Times New Roman</vt:lpstr>
      <vt:lpstr>华文隶书</vt:lpstr>
      <vt:lpstr>隶书</vt:lpstr>
      <vt:lpstr>等线</vt:lpstr>
      <vt:lpstr>华文楷体</vt:lpstr>
      <vt:lpstr>方正舒体</vt:lpstr>
      <vt:lpstr>Wingdings 2</vt:lpstr>
      <vt:lpstr>微软雅黑</vt:lpstr>
      <vt:lpstr>Arial Unicode MS</vt:lpstr>
      <vt:lpstr>等线 Light</vt:lpstr>
      <vt:lpstr>Calibri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Cecilia H</dc:creator>
  <cp:lastModifiedBy>casual</cp:lastModifiedBy>
  <cp:revision>12</cp:revision>
  <dcterms:created xsi:type="dcterms:W3CDTF">2024-03-15T09:48:00Z</dcterms:created>
  <dcterms:modified xsi:type="dcterms:W3CDTF">2024-03-19T04:57:04Z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34C970BA21DB4FD09C00E331C81AC7A8_13</vt:lpwstr>
  </property>
  <property fmtid="{D5CDD505-2E9C-101B-9397-08002B2CF9AE}" pid="3" name="KSOProductBuildVer">
    <vt:lpwstr>2052-12.1.0.16250</vt:lpwstr>
  </property>
</Properties>
</file>